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362" r:id="rId3"/>
    <p:sldId id="361" r:id="rId4"/>
    <p:sldId id="360" r:id="rId5"/>
    <p:sldId id="363" r:id="rId6"/>
    <p:sldId id="371" r:id="rId7"/>
    <p:sldId id="374" r:id="rId8"/>
    <p:sldId id="365" r:id="rId9"/>
    <p:sldId id="375" r:id="rId10"/>
    <p:sldId id="308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AFA"/>
    <a:srgbClr val="653090"/>
    <a:srgbClr val="A60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90" autoAdjust="0"/>
  </p:normalViewPr>
  <p:slideViewPr>
    <p:cSldViewPr>
      <p:cViewPr varScale="1">
        <p:scale>
          <a:sx n="87" d="100"/>
          <a:sy n="87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F6319-030B-48B7-8324-000B2F514C37}" type="datetimeFigureOut">
              <a:rPr lang="es-ES" smtClean="0"/>
              <a:t>25/04/2017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7678D-1A4A-41A7-A9B7-5F044CCE7B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4830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54276" name="3 Marcador de encabezado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mtClean="0"/>
              <a:t>LOS CONTRATOS PÚBLICOS</a:t>
            </a:r>
          </a:p>
        </p:txBody>
      </p:sp>
      <p:sp>
        <p:nvSpPr>
          <p:cNvPr id="54277" name="4 Marcador de pie de página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mtClean="0"/>
              <a:t>2º ADMINISTRACIÓN Y FINANZAS IES GERARDO MOLINA</a:t>
            </a:r>
          </a:p>
        </p:txBody>
      </p:sp>
    </p:spTree>
    <p:extLst>
      <p:ext uri="{BB962C8B-B14F-4D97-AF65-F5344CB8AC3E}">
        <p14:creationId xmlns:p14="http://schemas.microsoft.com/office/powerpoint/2010/main" val="3112179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D17C9C-AC8A-4655-A60C-98BA78EEC277}" type="slidenum">
              <a:rPr lang="es-ES" smtClean="0"/>
              <a:pPr eaLnBrk="1" hangingPunct="1"/>
              <a:t>3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54094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dirty="0" smtClean="0"/>
          </a:p>
        </p:txBody>
      </p:sp>
      <p:sp>
        <p:nvSpPr>
          <p:cNvPr id="55300" name="4 Marcador de pie de página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mtClean="0">
                <a:latin typeface="Book Antiqua" pitchFamily="18" charset="0"/>
                <a:cs typeface="Arial" charset="0"/>
              </a:rPr>
              <a:t>2º ADMINISTRACIÓN Y FINANZAS IES GERARDO MOLINA</a:t>
            </a:r>
          </a:p>
        </p:txBody>
      </p:sp>
      <p:sp>
        <p:nvSpPr>
          <p:cNvPr id="55301" name="5 Marcador de encabezado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mtClean="0">
                <a:latin typeface="Book Antiqua" pitchFamily="18" charset="0"/>
                <a:cs typeface="Arial" charset="0"/>
              </a:rPr>
              <a:t>LOS CONTRATOS PÚBLICOS</a:t>
            </a:r>
          </a:p>
        </p:txBody>
      </p:sp>
    </p:spTree>
    <p:extLst>
      <p:ext uri="{BB962C8B-B14F-4D97-AF65-F5344CB8AC3E}">
        <p14:creationId xmlns:p14="http://schemas.microsoft.com/office/powerpoint/2010/main" val="1871655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NI" smtClean="0"/>
          </a:p>
        </p:txBody>
      </p:sp>
      <p:sp>
        <p:nvSpPr>
          <p:cNvPr id="368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F8EA49-AECC-47E2-8C54-C8F910187D6A}" type="slidenum">
              <a:rPr lang="es-ES" smtClean="0"/>
              <a:pPr eaLnBrk="1" hangingPunct="1"/>
              <a:t>10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538236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450E7-0E1F-4D3B-9F47-6B2134CD9C85}" type="datetime1">
              <a:rPr lang="es-ES" smtClean="0"/>
              <a:t>25/04/2017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066B-09FE-44B3-99A7-71B8C0D8B9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867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A2DB-7C98-496E-B866-46E9AE18AC7C}" type="datetime1">
              <a:rPr lang="es-ES" smtClean="0"/>
              <a:t>25/04/2017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066B-09FE-44B3-99A7-71B8C0D8B9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217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06F5-8D43-480D-865E-1267AA8FAEC8}" type="datetime1">
              <a:rPr lang="es-ES" smtClean="0"/>
              <a:t>25/04/2017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066B-09FE-44B3-99A7-71B8C0D8B9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59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9773-FA88-47EE-A2C1-E856A5121AF2}" type="datetime1">
              <a:rPr lang="es-ES" smtClean="0"/>
              <a:t>25/04/2017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066B-09FE-44B3-99A7-71B8C0D8B9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201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0809-260D-461E-889D-69C11056C338}" type="datetime1">
              <a:rPr lang="es-ES" smtClean="0"/>
              <a:t>25/04/2017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066B-09FE-44B3-99A7-71B8C0D8B9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1260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5EBB6-7D66-41CD-9DE3-64CA0DCD2C7F}" type="datetime1">
              <a:rPr lang="es-ES" smtClean="0"/>
              <a:t>25/04/2017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066B-09FE-44B3-99A7-71B8C0D8B9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287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AF72-097F-4BE2-9D67-108438CB3514}" type="datetime1">
              <a:rPr lang="es-ES" smtClean="0"/>
              <a:t>25/04/2017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066B-09FE-44B3-99A7-71B8C0D8B9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677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41EE-C688-4423-96ED-B8C595D50942}" type="datetime1">
              <a:rPr lang="es-ES" smtClean="0"/>
              <a:t>25/04/2017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066B-09FE-44B3-99A7-71B8C0D8B9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9015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3C8D-1959-4A58-BDF6-73ACD1D91DD7}" type="datetime1">
              <a:rPr lang="es-ES" smtClean="0"/>
              <a:t>25/04/2017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066B-09FE-44B3-99A7-71B8C0D8B9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8715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D2EA-4B41-48D1-B323-DF7689B4380A}" type="datetime1">
              <a:rPr lang="es-ES" smtClean="0"/>
              <a:t>25/04/2017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066B-09FE-44B3-99A7-71B8C0D8B9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041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E214-73D3-4802-9E05-0EB9C4B982EA}" type="datetime1">
              <a:rPr lang="es-ES" smtClean="0"/>
              <a:t>25/04/2017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066B-09FE-44B3-99A7-71B8C0D8B9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145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E278B-E1B8-4380-9266-C58A6086FDF3}" type="datetime1">
              <a:rPr lang="es-ES" smtClean="0"/>
              <a:t>25/04/2017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F066B-09FE-44B3-99A7-71B8C0D8B9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9692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wmf"/><Relationship Id="rId5" Type="http://schemas.openxmlformats.org/officeDocument/2006/relationships/image" Target="../media/image12.jpeg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5.gif"/><Relationship Id="rId5" Type="http://schemas.openxmlformats.org/officeDocument/2006/relationships/image" Target="../media/image2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wm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7.gif"/><Relationship Id="rId5" Type="http://schemas.openxmlformats.org/officeDocument/2006/relationships/image" Target="../media/image2.wmf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" descr="data:image/jpeg;base64,/9j/4AAQSkZJRgABAQAAAQABAAD/2wCEAAkGBhQSERUUEhQVFBUWGBUaGBcVFxUXFhgYGBcXGBcXFBcYHCYgFxkjGhcXIC8gIycqLC0sFx4xNTAqNSYrLCkBCQoKDgwOGg8PGiwlHyQtLCwsLCwsKSwqLywsLywsLCwsLCksLCwsLCwsLCwsLCwsLCwsLCwsLCwsLCwsLCksLP/AABEIAJ0BQQMBIgACEQEDEQH/xAAcAAACAwEBAQEAAAAAAAAAAAAFBgMEBwIAAQj/xABIEAACAAMFBAYFCAgGAQUAAAABAgADEQQFEiExBkFRYRMiMnGBkQdSobHBFCNCYnKS0fAVM0NTgqLC4WNzstLi8RYXJDRkk//EABoBAAIDAQEAAAAAAAAAAAAAAAMEAQIFAAb/xAAvEQABBAEDAgQFBAMBAAAAAAABAAIDESEEEjFB8BMiUWEUMnGBkaGxwfFS0eEF/9oADAMBAAIRAxEAPwBVt/pNt8yY7/KHUMzFVAQBVJJVRQbhQRa2dv62Wt36W2TpcmUhedMDHqqNAANWJyA74XLNd5dlRELsxoqqKkngBDHfF39FKl3dJBM12V7RgzLTSBglcwgpyrnDbSkngdOUQW87A+Rtt4TTwGIe+ORYLGM0s95z67idYq2mdMumSsiQQLVMo9oeitgWnzckVqK0NSfxEDTt5b2GdpmDuCL7lgm71QNp5CYllJgwy7ltTCtaTJjqK8Yls1zzO0txyVPGZMDeeKkItu2qtrA1tM//APRx7iIGG3TnU450xvtTHb3mKGQX/SKInEZ/lPN/bXWmxv0b2CxyTSo+aDAjirBqGnsivY74k3lSXaBLs1rFRJnIuCW/CVNXdnofLgRtxbRoZXyW3hplnJ6r6zJDH6Us6leK+/Q0r+2YeyMCSJkmZnKnJmjr8GpqPfHWTnoo2gYOD69/sql73dNs0xpU5SjjUHePWU7weMUrLILty3w3XZfsu0ylsl4VKjKTaBnMkncGP0pff48RDeOy02xnCy4k1E1QTLcHRgwyG7IxBb1HCux/Q8qnLWgoIdtkr3USxJtRDSGJFHzCHUEHVRXyr3wnSki9Pekpab2MEZjKpLmgnq/9kcAMyzDEmpQGpA4p6w5a98Kcu25gc4tbK7bPZiEmVeTw+knNOX1fKkM19bLyrYotNkZcRzy7D8a+q/5PGCB3ogOZR8yWrynAECKYmgx1fVmmGaECMXAzUKS3kIpPZpkojpEdK+srL5VEWc7zKsbBtCkm6xVtT/rOREWMdSO8RVtIym/aHvgbijsGV8Q9Y/Y+EWLIOtZ+5orAdZ/sfCLVk7cn7J+MVbz36qz+O/Qr4B8yOc6LM9cUycgPWYCnOm6K0r9VL5zjEN5uROcj1otdBVDbdX1/cIZNQgkHIiC+zO1U2xvVetLPblk5Hmvqtz84jdRaBUZTQPvj8YGiUe6A0QbCaBDxTlqF53NZ7zlCfZ2CzdKnKpH0Jw3Hg3vELdk2AtUwElFl0qPnGoTTgADlziLYFnW2SwjFVaofgyhWah8R4RrgEGADslJuLoztBWG3xcE6zvgmoQToRmrDipGsUfkx0NB3nPyEbJttYFmWOYWzKUcbswQDpxBIjLJc8AhVUAnQZVPcq1JgTgAU1E8uaqcq7q7/AGH4wT/RMsJXEK8KmIktldKnuU+8xd+UdTILnrl1vwin0RUImWXgp8CvxiFpHJvu19xi88RkHifZFqXIdM7x41U+TRq3oclyzZppClZizeuxAOJSowBTuA61RxNe7Mp7NTce/KN62euSXYrOkqUAVAq5AALMe02W/hyAEJ6t+1leqPCLNqS3zWlDpVqVBHSLr1SaYxwK6niK8oshFdMLZq43DLlQxZcLSmRVh4EGB9z2kSZjSXIFc5ZOjLwrxHCMxoFp28IA9oMu0JZ/VqXO6tCRTzEcbQ3KbRKIwgkDI7waUr3Q3Trvlu5eoVyAMVKk00gJab1VW6o4889/hBHbmncrNIeKr6rFL3klJlGFCAKjnShiOTaWlsHlsyOpqrKSCDxBENXpEkKwlzF1qVPccx7QfOFFRURrQyeK3csuaLwnbU9/+s1r4J90R6EToY9F9gQ96evRzZUlSJt4TQcCBll5ZmmTsvMnqDxizsXZQTPvW1BUBMxkAzoCTjYcT9AePGI9sR09os1z2Q4ZcsKZxXcqitD3LnzZlip6Q9oVR5VgkCkuSFxqu8gdSX3KMzzI4QQmglhZNevff/UqbQ3v8onzJxLVc6YQMIAoq650AGcDFYHUsO+L1+2kTAuFVWgzpx5mDPoqukTLYzuKiSmJQcxjLBQ3gKkc6cIqMlXfTQl28Nl7WsvpDZZxTXFhbTiRqB4QGS0nDkAO6P04hzjGPS5cKWeek2WoVZ4YsBkBMUjEQN2IMD3g8Yl7KyFEc247SkhTWGHZzajogbPPXprLMPWlnVST25R+iw1/A5wup2Y4UEmg1MDDqRHNDhRWhbUbEpYSjo7Or4gMQFVIodRqCD7Ia9gG6W7p0pjiAMxQDmAGQEDuqTHPpBGOwWeZ9aWfvyyffEXonnZWhOctvMMD7hDHDkrkx5SA0yJ5x+aTvb4RBbJeGY6+q7jyYj4RNPHzcv8Ai98UHVHPRV1g5sxfU2zzR0ZqrkBkPZbd4HnAdEi1YjSYpG4g+US3lQ/IK20AA1pnvO/urEdqs6zFKTFDKdQcx+ecRWC3rOQOp7xvU7wecTTZoUFmIUAVJJoABvJg1JK1kF73d8ntbSq1CsMJOuEgMtedDTwgfO7Mz7Ygle95i0W1pq9ksAv2VAUHxpXxge46jc5kCTg6X7LhhnM+zFuzDry+Us+4xWmjOZ3CLUgdccpR90SOVDuO/Res4+bkc5p94iref6x/tGLtlXq2f7TH2xVtq1djzPvjjx36LmfP+f3VKSCCCMiNILNIE1cQHzm9R9PmOHOKUqXvOg/NItWef0bB/pZZf0jlFRjlFcLyOV1d0x5E1JpBLIwIWhw8wBvqKip4xrd131LtChpbZ0zQ5OvJh8dIzVNod5QGvM+zLSDeyt7q9qUBcNQ41+rX4QRu3oUtJvOS39Va272hXAbPLNWJHSEaKAa4ftEgd1ITdmyotsgZAtMHCp1gntjfay7VNQrhAKkvlU4lB6o8YAWDaBFmpNlSc0YHE9M+Vd3hA5ACCLRIXFoHlWl3lszKtIY0o41IyYfaG8cz5wo3js7Mkq5PWp2So943e6Hu6bzlWuWJsskEZGho6Herfmhi48pWGEkE7+MZokczC0i0OysMm3iwPZU/xCOf0qB2kYcx1h7I0i/NipRq6S1rvGFc/Z7YRpt1SSSVJQ8ADTyhyN3iCwl3+TkKj8oVx1WB5b/KNx9Hd9G02JGcHHLPREnRsAFGH8JFedYw+fd8te2e5lqD5xr+xkjBc6NLav61weJ6RtfIDwhbXCmAn1RdK7e+gmmdPCVr2de4/hA6zW7p2YYckrQmlatVcvCsDX2mRpCl3QzCvWWoBHhXhEuzMlOiYgkLMfI19UaDxrGbCLda05GFrchdTGmy3Et3r1RRt5GnnEFssJHWDMK6jIj26eEVb3DlyS9VSoB0Aoa1rxgHb9smKAIQVrhMwUIB4gb4IyN0jqaLVZJBG3c4qjtXMDYUpUAgtyHHzhWmWbAxU+HdB1VYsWfrOva+uh3x1MluMllhx9FyK5bo24dP4bK6rEn1fiPscID0XfHoN4Z/qL5CPQXZ3SD4v0/KN3C/yCw2i85/WtFpJMsNqcRJUdxNWP1VEZaLQzTGaYcbOSWJ1JJqTWHz0lX8J9o6CXTobOMAA0LjJj4UwjuMJgs4rAXIzBi0QSzmavVBoOOf/cFdiNoVslqHSdWW6lHPq1IKseQIz5ExQsl9TJaFFw040zEU1l4m4kxwwpLbFFfoFKUBFCCKgjMEHQgjWMV9MN/pPny5Mtgwk4sZBqMb0qoO/CFFeZpuhp2DmYrNbLOCaheOnSS3Wg4ZrGLSt0TI7y/VBiZ5z7Kw2kWLrlVevCKswwTudOqTxPugQ5TC1i9/nLjlt6qST91ghgR6KZ9LTOX1pVfuuP8AdBe6h0lxzF9VJw+65cQuejibht6j1kmL/Li/phg8gpYDyOCG7USMNttA/wAVz944vjEU8dSX3H3wX29s+G3zfrCW3mgHvEC7YMk+yPeYj1V7sNVdYnsJ+dXvisWiW7T86vfHA5Clw8pV60Xo8i0YpbsnZrhJAIroRvHfDd6UK9BJIJp0hBAORqtRUb6UhCvnOa353RoW2Q6S7Zb/AOS33lp/VF+dyDVbCkC7U66xLh6vfMj13nrjx90fVHUTnMMVHCI75u/dfJsvOZ3iLUuX1j/l/CIZg/WfaEWV7T8kiwVTx37Lqzyf1H8RipaU6x7zF+Q3Wk/ZPxgTPnZnxiXYChgJd36lSrK08/wijbDV6Dx7vzl5xdEzM9wiASwSTvrAjlMjC+Sov7P20i32dRkMYxdzAqF8axUCxXskwpalbhOknwBQ/jHDC54sEIz6Q7uxW/E3ZMuWQPvL/TAYoKUGUOfpKkUnSjxRh91/+UKBES75iqRfIFJc1+TLJN6RMxo6bnXgeB4Hd5xsc+wF5Mu0S8MxWRXAFVejAHI1z10jC7wNFy/P5NI230ZswuizmZWtJgFQez0jYR3U38KQhqgKtOwc0qFmvpWyrmMiDka8xxhS2k2dbH0kgYg5zUa4jwhpvy4pazemoaHJ8JIYCvaG4kc6xPb7mMpAyTBOlsNNHHwbwoeUKwym7CamhFeySrPsBaJn6wpLB4nE3kuXth0u1fktkSy9ICFDZ4SznExY9QHLtc4+3S6zW6NyxP0avhU03HTredYZxceFaKqr3D+0HleHjItBY3acYSLYrulVqZW8n5zEPEqor7oZrHdazJEsCiFamg6wDNSvBvYYp3vdMxuzTLnQ+0RFY7NNVaEH3+0QJsuOAjPY4mySq987LO1TMDTVHqNWnIjLD/FCtLuMJiABCsM1cg+0DxBzh8sd5TjTqPlpiBy7jqPCkWbwkdLLOKUpemXWUGvHGNf4sXeIPHOB7ID4t2HC1m8lSKb2TTTrpw76RxNk1FROCyzmFrmOVIJ3jd1tQGlnJUVPVmB/HCu/wgDY7TLYEvKbpMTArmAPA5iNCKdsmFnajSmLzjj7L3yeV++byj0Wsf8A9f3x8g1Du0vuPdJSGefHOPoWPqCOp8wSkxsKnRRxPPlCqdXSycqkgDidIrT78VBSUM/XP9I/GBrz5k9wBVidFHwG6CD7OYUBadKDEA4RiYiu5iqkA91YE+VreSrNY53ATV6FLWTarQrVOKUrZ78L0/rjP7fZujnzE9WZMX7rkfCH/wBGViWRbeka0SiplutPnFY1K0IDIB2gBrCrttZcF5Wpf8Vj4P1/6o4SNewUeFXY5khschApjZwbuofNjvPvgJNTODl1/qx4+8xZvKkrVvR785YLRL+tMH35Y+NYTtjJmG3Wc/XA+8pX4w1+iab+vT/Lb/UD8IT7N81a1/w54/lmU+EMeiWHLgmD0myaWpG9aUP5WYfhCzb27P2Vh09K0mjWdv8AMXyKH4mEa8D1h9lfdHHqpZmvuoCYs3UPnV8fdFYLBG6JPzgPfFWjIRJDTSorwT5xjD/afnLlB4Sk/kcD+mEK3n5xu+H7Z8dJdDrwWevliYe+LjkoD8NaUh3aPnB3H3RLKXqy/tmI7s7deTe6J00ld5iG8d+yI/5u/dcTey/2hEx7Uz7AiuhxBlGuKo50iZGJ669te0vERKqR3+F2szD0T6qFoabjnFG3WXCeKtoeIizNnBMMxRWUxwzE9Wuh898TOgUUPWkvod6n8Ykiwoa7ae+7/dDJT6cxTxH5MeU0Yjjn+MdWyyGW1Ceq1CGGldzfDyiMnEODKfI8eYMC4TIIIsKwIq26TTrjx8Mwfzyi7ZkLCpy5c48y7olcmz0juClmf1i4H8Sq1PYYSY0KzJZ7zsq2eZ1ZktVpn1gVXCJkviOI59xjP76uyfYpnRzlxr9F1+kOI48xqIs/1QYTQ2HlVrRpG7SHWTYbOsvspJl0pTPqD3xgbW9G30PA5GNr2RtAn3XIauIopQ7/ANWSvuAjN1vygrR0tb8qfGLRJWYu8Zjg29TzByil8oaWplkkLqDQHCe45EQEW/Gss11XNTMVyu4qRhcV3EdUjuMMk+ck2XjQhlYVDez3xjhxabC1iMUeCl+7b7WVbJTTlAAbOYpqmYIDMrZrQmuppGkzrdvrUcjGQ26zHHQrXwg3dSzguCS2AjSVPDMlOMmYvWH2WxQ0JS7IS7oQ030TDbLww1JNMTVrwz/ARXs96AAZg+zuhP2qvi12YjHIlv8AWV2I8qVHiIC3XtXMnOq9Ccz1ihJwDezAjQd8VIdyrBzDhaoLyU6HOJ5VrFOJhEM8gkA5iCV33kxypFA5ELE4pNBineF0y5o6wz9YZOO4/kRTlWnfExtUWEhabCE6MEUeEM/8LX9/P80/2x6CPy6PQb4yX/IoPwkX+I/CxORLgTfloxPhGi5QVM7AjNwEL4zJMbDllJq2cssqWAJlMwrTDWhOIBllg/RUKQWpqWodBEl+bUyq4ZEtFA9VaV13jXxhNnWg1yJrXeeGURGaTGM+De8ucVpsl2N2tTCl+EOrYEIyyNaU3jLMeFIMbY2QWuUlukghUVZU6W1C6EE4XxjtqScNSAR1YSJT5xo2xtnLWK1SzniRv9L09wizG+G8EKcytIKzu0LBS5z1KcCYHTli/cjZsO4+X/cao5WXeE5bG7RCxzyzAlHXC1NRnUMBvpw5w0bTbGpaV+VWIglusVU9WZvLJweuoOp4HXPCIN7M7UzLG+XWlk9aWTkea+q3Pfvgw9EJwzYThdF/ybwQ2a1oFnaYTliYfSl71cb1111FRCptTsnMs0zF2pRoFcbvqvwPsPshuvW4JF5SxabK4WcKdbSpH0ZoGasNze8Uji6dquu1kt60bs4nAo1d0zdnubQ+2Lc8oQNGwkFLMKRPdo+c8DDTtJseZQMySC0vUrqyf7l9o9sLV2r1z3RYDIXF1tKo2ztt3w++jo47LNT67D7yL/eEG1ds95h29GE39ev+W3+ofhFAfMiSDyJPsCULDgrfhEqj9V4xNPk4J9oX1Wmj+YxF+77jEjhQTZvvhD27RPOL0ly3WXKYP5hFLfHaPQ1GsUBpFcLCuzUxKXljOnXTd5cIhu+1jD60tsmU6qfxEW5U3F11ycdobmEQ/o1nfpLMoIJpNQkAA5GtToaEQRz2sG5xod90l9jnGmiz6d/oVLMlBRgfrSm7DcK/nSBFqkGW1GOnZfXLg3Fee72wyyLkcKVmOuE7gCxHuAPdEE6yIqhSGmU0xtT2LQ0/ihCTX6fgG/on4tHPyRX1QaTbaZHqk8+q32Tv98W1RnHVVjzANPPSI3tODKWqIPqotfvNVvbFC02kuaszN9ok++AHW38oTA0tclEJUwy2DCYqMpqCGxMD/BWkGb024WdJ6KbLEw72phFdzLqVPh7MoUZtpGEAKo554j4k5eEQB4EdTKetK/w8d8WrvyeWwph8SSx/D2RofohtGFZ9mOmUxdwz6je5IzuzGGHZm9zZZ6zaErQqwGpU8OYIB8IXMrqLXG7RfDGCMI/tHZQJtNFxjEQM6aU7s4J2K6JsiSBKPSIa9Rt1dynd/ffHwWyVaWxS2VidVOT/AHTn5RblWkplp31hW9vKcJ3DCg+TBustarqp7S8iPyIKWG2KRhceesestoxHrNlvAAAPfTMx3brrB6yaxINZCqSDhy4tOycmapoWFeZPgaxDLuN5TDA3V0IoAQNx0zG6OUt7S9Y9MvZjvi4eCo2ELu2WdB21UtuI+EUFCDQARFOnkkxFSOolW4VwTor2i3ARTtFpCgkmgGphXvXaAmoljF5wQROPAVDK0HJTP+mV4x6EOs3iPbH2CfCzf4ofxcXqhl4j5mA6DKCt9TaUQeMDSkbRWKSqFpriPPOPSZdSBxhnu64Jc6WCXo4JBUUrhyIqNRqYNXfsvKlmuZ5GMWfVsiJaeQtaHTPkAd0Q+5Nn5VD0i4zWWKfOUQO3Wd8BBGFc66DU1h1ua7ZNmkzq1wAYn6w6wWpw1YZVHV/igJJkNJczJTBdAwKq2Q0IDDI568+EdWqb09nmKa0OAGnEOCPdCuklMk7TdhPTtbHEaHRJl6TUmOXRcAYk4dyjcB3CgivZZuFwfPu3xat92NKOYqNx+BijSPSVS8zdphrHaRTu6fiWm8ZfhF0CLhcjOyHyv5QxsZlVRULrNZlEwMWAWgU17J7uMNt+2W02laT7tbEB1ZtntEhyOWFyhYfVMDvRZJrOmNuaaFIpWqypJamnrPGsSbDL3Cn2SV9gI90c7yAX1z+qjDjwsxuC+rXZQJdpsls6IaN0DuUHfLxVXlXL2R3NuiRasc+xE4lJWZLKPL61AcldQVahGWmcadKsla0Z1oaZ4T4iq19sZRcV4T5TTbVhxWe0Tp7gZUA6V1XTsthUU3HKOY8l1BVljDWkpMtKEOwIoQSCDkQeBENfo0elomL60v3Mv4wevO5LPeUrppLBZoyxU3j6E0cefvELGwL4baoO9Zi+yv8ATFqoqC7cxR7RScNstXfX7wB+MDGGafYPxhh25lYLTMPrpLp5UP8ApgA/aX/L+EWVR3+EMBj7WORH2AppTy5hGY1iWxXoZE0zACUagmoNctJiDiBWo3jnSKymPk1SMxESMbKwsdwoa50bw9vKdjOV1DIQysAQRmCDoRygNboDXZexkE/uWNWGvRsdXUb0P0h4jPUxa3BFRmOWeuYz3gjMHfHmZdM6B+08dCt6OdszLH3QS0mKMyL1pii8HahOULRyI+sI+CCoau2UwYs61gHImUYCh013cIa7BLVlUHCuoLHI1OYJbfTgdQMs60Wlwjx5UJsQP590cm9LXI+kZiD11xrTvOa+YglZhBWzrTMfiCDqCN45RWHVeGaeLb6f6Uy6feLYaKF3bt0lR0qGX9ZesviO0PbDvYb5SbLxSnSYN5Ug07xqDyMY7tbdEyXPOBT0bZrTQcVryPspAuw2SdLcPLcymG9SQ3s1HKNR2kilG6M/6WcNVIw7ZAtztVoRsmFG7iQfKAVrvqzyK4pgLeqvWbyGnjSEWbelpdcMyfMcbxUAHvwgVHfFdZFImPQVlxV3azFNCYrZtoTlJl0+tMNT90Ze2K13XlOmz5YmTDhLDIdVfIQLSXFuxGjqRuIMPRwsaRQSUsr3NNlaRbLqHRvl9E+6MvMmhjQjttLwhSpxaNw5mFjaO6+ifEmct81PwhtwwkYnU6j1Qikej7HoEmUBv265km1TZU1aOrHuI3EciIpTbQqU3sK91fjSHva2+5Nou6VPmZWxCJOX7RaE4m5ADz74y+ZNrCs7qO1qvA3cNzl9tL4mxEmp3xbsd+2iX2Jz04McQ8nqIoA8DHVfHyhRzQ4U4X9U41xbwaTXYNrmcYJwALAqJiDKrCgxqct+o8o0Kz3Uku5XmjEXaYrOTn2ZmABRuFDXxMYtLHf5Q93T6S8FhmWOdLxBw2GYrAFSaHrIcmFRqCItpmRROwKVdRJLI2rUgtStwPI6x8eSvCBEi2y5hojVO4Uof7xcsdqNcLeB+BjTBB4SGRypllKN3iAPwjvAv5pFqVd5auGniVH+ogRPYLrLuFyFfpa0AHq5Z1/7G5ebUxxclHihfJwE1ejPaKxJZRKafLWe02ccLnATimEKFLAK9UVNK8I0iyTAwqrBhxUgjzGUZHO2IkKKyXmK4zDVFceuLEgVlNedBuG6Fx76tUhnQWouRUY6I7ioyKzk66uBTeaHXdiTj1jZMBNSaNzMlb3f1v6CyT537uVNfxVCR7QIQ/R1PE27hJbCejHRmm+qA586kxnlo24vCbJezTJzTZU0BGxpLLBSVxddQrVyINQdecPfotkYVnrxMtqeDD4Q7AQbISc4poBXPoxnL8+oI1lsc/tA+6Bl0SEk3gKmh6Z1AqN5ZfjF3YOwCTbbSmhOOgruWbr7YCX7JwXqzVOU+W2u4lG+MM8JXkmkY9JEpBOlsTrLI1H0WP8AuhcmKhbIjscRwh29IGy8y1dCZS4ihcHrBaA4aankYW39GNpdgaotANX4fZBjlIPT6pYRkJIBBI3Z18jHM4gUA3w3L6I5pdXafLWhzwqzH4QSm+i6UKF58zL1VVfaa/kxSkXxAs/uxzNndBLDY3qFApm2vWzyXImvKNDsPo6kKnzru778JwJX6ooTTvj7c+z9ns04zLKkyZNwlSxYYRXXrEBa5UyqYPybumP+tfCPVlVr4uc/IeMLv1MceLs+yKIJJMjA91nG0GxsyVMHyQGdiywauO+mq88vGPlt2PtdhkCbOUCToQGxGRU6TKfsid47JIO+Nhu+zJKFJahe7U951J74vmjKVYBgwIIIqCDkQRvB4QnLJ4wo8JyOPwjYOV+dbQfzvB4H85xQmCHDb3Y75A4eWf8A20w4UxHOU2vQsTmZfqt9HQ7jCjM/NdQd4POE9paaTd3lV2EclAcjHbR8EXVFJIlGozqOetKUI5/2hgskwkAEmg0FdO6AkiC9kMAlyixo5ZILyIC2V4KyJkZz+U63hWrRZlmIVcVB/NQdxhKvO7jJfCTUag8RzHGG+0W0IvEk0VRqx4D3wKv21sks2euNyQ85qVEoNTDLT1ScI7u8mNL/AM+Z7H7RkHp/KR1kTHN3HkJawx1SJCkfKR6WlhWuVEWbIOsIgpFiyDrCOHKhxwupo6xg3dFoE6WbNM75ZO48IDzF6xiSwnDOQ/WHvi4NFCeLauv0M0eh0+RiPsH8JqU+Jeslva4HtAU2d1nqi0wqcMwcSVO/ThppCpaJDS2KzFZGG51IMMVusxRxhqGGYKkg960z8o6/8um06O0JLtKerPWrD7MwUcHvrHnreD5v+r0IDa8qVqcKGOYPT7NYp2csvZm9V/nJfgwzHiBFGdcM0CqgTV9aWcXs1iQ8KNpVARIj03RDWPuKLkKqtLPpmNYL3PeamYgnMVSubquNhkadWoxGtBrAANHSmIaS02FLgHCit8uzYWzWpFmSrZ0goGDSqKy4hvo1VPIxWa5RInEJOacq6MyIpB3gFcn4VoN+sYvZrWyZqWB5Eg+YjWbmvlp1kku9MZUgnIVKsy4qDiFqe8wl/wCjKSwGh7lNaGIB/KEbTWucZnRuZsuyMOvNSWSGNTWW0zRRSlRXfnWIbNsz0ob5J1pSKWeaMpSgDERizxNlovKtMwNL2a2ks8qzhXLIasSSpIap1GGu6msVNodqJTSTLkjCja9ULizqQq7gTqTrDum0Z2NvGMpTU6wbnVn0SBZ7GspcTZk9kH2ZbhDf6OGPTzMRzeXWnJWH+6F+dKUHG5qx0EMno8u12ntaNECslfWY0yXupn4Rq7WsFBZtuebPf0UV1gpfk0bmM0feQOPdA7b6yEW5m9ZZbeQp/TBSZbEa+x0RDkMA2HOmGXhetNANCeMU/SpazLtEogDrSvc7bh3xW1bhN+017PIs6TZWGrMgOIVFGUnIV10hFvfb60IxHTKtBoipXTuJEMe0cl5tzpiBD4LMxBqCCCgNRu1OUZTe1hmGaaZA0z0jjYbYVWEF1IhbduLU/wC3mjuYqPIRD+m5jivTMTvU9bxzgal0es1eQ/GL1mkrLPVHfAaJ5TBFcIjs9tfNs5w4qgnszKhTX1Sey3iIf7PtMtoTChEqadUm1ANdyuNDwJEZtbLtDriUQPkW6ZJypiUfRNcvsnVfDyjP1OicCSxPafVtIp/IWw2G+J1mWlqxOzFhKQUea3LEKIAPWdgYFX1tXMcmXNmGzBsklyyDjrumTqg0yNQOjGRzaAdx7ZYl6MkTEORlTaE9yk5Hwz5Rf/Q9imLMMuUnSTD1lnMxqfVWYalKbhGaXkeU2E+Gg5CHWq7HmzGVTY5TIgoqyzMxKwo3SBskVsxkKnWsLF5XNMs2HpCrBqAMhbCD+7YtnUDsse4wyz7eJCiTJklG9U9VBuLNMFcf8JZjygHeU5aEzz0hOVWGQr9GUgrhryqx3kxEbnX7fqpe1te6DGPCIVm0NCD/ABdojcD9b/o5xIDDdJdWpBgnZngTKaCEh4C8IjSjdnmRe+WhFLMaAfkADeToBAWXPAFSaCCl0ywF+Vz8padaUp1J3OQfpN9HgM94hUsvlMB1K685rOonTFrapvVkyjn0QPHnoWPGg0ECdnLK1qtfRo5MqVjec/76YQVNeK50HiYEXzfEya5P7WaKAD9lK4DgSPfDd6MJIlThLG9G8xQxq6HT7nbjwO+/6WbrZ9rdo5KXikcFYIXnZ8M2YBuYj2mO/kqmy46dfpgtamtMFaUrTXlG28hqyWeZCcMWbIvWEdWmxtLbC4KtQGh4HQxJZF6wiW0chc80CvOvWMeAowPMRcMpcWscTpS11i5CCH9E3fKY9An5SOMehm0hsKWLNsp8olvLmmhWuFt4O5h8RvhFton2aa0mcTVdMXWUjcRirVSN/wDeNllJhKtxAJ+MWLRsJIvNws8OAikiYhCstdBUggjfQjdCeo0zTHu6p3Tax3i7TwVg8+dXVVB4qMJ9mXsj7YbymSWrLYjluPeDkYuX7c5s05pTHEtT0cz1lBpnzgU4jJLaO1y2Q6/MEatNolWqpYCTP9YVwOeDVzB5++AUxCpIORGojtY6tBqATqMvDd+EQ0bcKSbyoY+qxjmtNDF26ZKzJirMJCk5lSAfNgRFnGhagCzSjkIzsFUVJNAMyfZGl3LZJoRV7SIoVVUBKmlcy9MzmfHnHWzOySSGxYa46qGY1YA9ZSlAKVFBz7sopbSbV4X+T2UhQDR5goaGuYTdWureA3mM8zeI8BgGM2UyGFjTZq8YVK9NqpqOQZIVhoHYkDwWlfOILFtLaXfGyow4dnuwnOLN8SVZA3S9KQKkTAAVpxmADXTOu6Kky0KqqQNwYDTXsKeFT7AYYOsmoZygjSxeiP7O3TaLfaQKsqDOY5IOFfVpU1Y0oB47odtttozZZa2KwqemYBQJYqZatkKf4jbu8twgPcG0i3ddAmthM6e80yh69CF6RqZ4AQT4gQQ2G2cNnV7xt7npXDOTM/Zqcy7fXYbtwoBrSNVji5oJ5Wa9oa4gcBXdnbil3TZGmzyDOYDGa1JP0ZUs8K795qdAIpbM7NtbrQbdbKstfm0PY6p6tB6i+01J31q3Xanvu1F2Vpdkkmgrli5fbYUJ9UUHeb212nWSvyWRQEAB8OiLTJBzprwGUEA6Kh9UN222qDHopR6oOZH0m49w3efCESY1TUxNNNdYhIix9FZgrK5wx4LHVY8DFURWLPOw92+JbddYmLjT/v8AvFWLNhtvRnPNTqIK0jgoDwR5m8pen2DwMXLDtBMlZTQZiaYh21H2s6jkajuhht92q4xpnXWkBXsYhafSMkw4fdMQatzct/COSLRLtSURg+/CRUjmU1/iUnwhbva6nlHGQSNzVxKBwU7vHOLty7NidMfCzI6riVl3EEDMb9eR5xKm07SZjSbWuKhKmYoFTTLrg5OPtUPMxjSaSSA2zIWqzUsmw7BSdOmHfkBu3n8BEsi0V/P5z98OFu2VkWlDMszheJWpT+NO1L9ohNvO551lakxCOeqN/EP+4lkjX46+ilzHMz0V6UYuSngTZbRUV3e48Dz98NezGzBtQxl6Sw1GC0LFR2gKminQCvE5cRvxyrMzwpbgug2g9JMFLOhNMQOGay5kH/DXfxNBxpW2l2iE1qj9TLJwj134mL21V+oFFms3VTfTQAfRHDnz5kwr3fZunmV/Zy9OZ4xEMRld+ymWQRtV657GTWY+bvn3DcIctjJmG2SuZI81MB5cqkF9m5pW0JSmbKCaAkCuqk9k8xHoWR7GbWrBkfvdbk0fokGZPOE0LlWQ5rMJbqtQ6MMxwy5xV/8AJbCXEkNJDjqqQGChuUzDhrU61pzgvOm9d1q5U16x3E6kDjqd27nRIbZm1iz/ACIyJeAN/wDIxrTDixYsHax0y00y5x5mWQSzO3OxY6gUCTbsg7qoYGT9gBtwx7I24/vGMcIle9vsrJMlvMAaURjNDjUgkHVesSTQgHfXdC0LQks1YgZkanVaYgerlQMPOOb02ctEszWmysIczRUstamYrLjNaVKg/GKhu98OFeua2kVxKCQ6IiManfQ88o0dK0xsDWPJyb4OazngZ6fgJeYRuJLwO/8AiINbEq1SAVFSK11pTPDnUsPOLFnKuuLKlSBnXTI1yFDXKnKB3yNqzVw4sQl0GNQpKiWDTOobI0OmXOJ0LhQsytQW1piw1OHHhyxU1h/TueXeY90P579Ep2Rhvkq0UovGPQMxR6HtyQ8L3R2wzsSBTqNPw74ZL5vEWCwqmICdOrrqBv7qDLxiedsikq3IQxKTGZ8BGhzagaulRw0hB2wtbWu8jLc4V6RZYpnRa0y9pjnSh4FcKjITE5xPPH26ojZPRt+kLM7Owl1r0WVesBk1a5CuWXOMTmCojc/Stb2kJIscrqSggbIkE4eqoy3anmTGNyrqqoOLX6v94ztQCactOA1bUMpQDnn4aD4x1Wopxgibk+v/AC/8o+foI+v/AC/8oXpMWhMuQWNACTmaAVNBmfKHK49jTQNM1BlMV3gEmo76EecTbJbKqWM5mqUpQUyqa5nPPTTjBnaUzJSUlvhaYSC9MwKZ4c8jTKu6p30ITnke5/hsTEbWhu5yWbVfsyz9LZpL9QOcBBqZYIIZFO41O7Q4qZkkVbpsBbPQDMk6Ac4IXXsgGZQZmtPof8ouXzdZzlI4RF3Ya4jWlWOLOL7K8o+6ruvJQS0WwOwRBiQHQmgYgatTdy9ucWLPZmdqzNNThABOlaZmmXuEWrFszT9pXf2P+UazsFsTZ/k/STUWc7k9tclAJFAtTrmSe7xlkZc8N6Lnv2sJHKF7HbLC1zVtdoQiVLCrIlmmCiZLRfUX+ZqnvvX/AGg3lO+Syv1KmrtuNDmx4qNw3nPuKbc3q0iXLkygFExWqRuVaDABuBr5CkXLvsS2KxM6jE2DpGOmJsNQOQFdPxjdaKG71wFgvO5xZfGSUv7XbQS7osiWeygCYwIQZHADrNfixNacTyEZDJvWYpJJLVJJxZ1JzJrxgxthammTMcw4mYkk/AcAPhC0WiHN2mleN+8Wjki+UbtdU89POLYO8QrKI6l2lk7JI93lFLRwUzGPkCrFfDMwVgO8ZeyC1I4ZV10hjzR4CPUiyqiF1W7AaHsn2QTnXUHOJcgYBSobrGlFHcIYiG4UUjqDsO4KbYy6MNqz0ZHHuP8ATCvtzdWC2zhTIlT95FMPmz2Vpl95HmpgF6SZQFuJ4y5Z94+EClaA+vZG08hcyz6rO1s7yjiksUNCKVyz1HceGkNabZyXly0tEsVYETQaYFIyFAR1g2ZGYpvMDXlAiKcyyAnOM+fRMlyMFaMOrdHg8IlO2GkOeks7lA1AUBBXrGgzPZG/eMsovXneb2CzmzCUssqDV1qC2tWavaPPuyhaa2NYmfosJxqVGIE4c8RIFaHu5mPlnmPaZqie5fDQ578xQdw4RnfCy+J4bynviY9m9oQOSrzG1NXP5r4VMOl32MS0CjdHcyxosw0UA8gIljZhg8Mm1kyz+IBS7WClzyDjV9wIgZK1hpskoBB3Q9G21nzv2igiO1dv6KdQg4HQGq5NUHQGow1oM9R7hEzaGcbOXGAdcIBhJIGEnUtnw03QX20QGXKY64R8IT2nnDgr1a4qZa0pXyjOOghd5toybP8AP5Tw1kgJbfHH8fhSXjebTRU1VioWYQxwuFIw1XdSg/tSKlkTrCOmjuznOHGRtYA1vCXe9z7LlJITrEndFK0mrRdD6xZ2duQWu0CWzFBmSQKmg1AzyPOJeaCiMEuQXDHo2r/w+y/uh5mPQt44TngF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9" name="AutoShape 6" descr="data:image/jpeg;base64,/9j/4AAQSkZJRgABAQAAAQABAAD/2wCEAAkGBhQSERUUEhQVFBUWGBUaGBcVFxUXFhgYGBcXGBcXFBcYHCYgFxkjGhcXIC8gIycqLC0sFx4xNTAqNSYrLCkBCQoKDgwOGg8PGiwlHyQtLCwsLCwsKSwqLywsLywsLCwsLCksLCwsLCwsLCwsLCwsLCwsLCwsLCwsLCwsLCksLP/AABEIAJ0BQQMBIgACEQEDEQH/xAAcAAACAwEBAQEAAAAAAAAAAAAFBgMEBwIAAQj/xABIEAACAAMFBAYFCAgGAQUAAAABAgADEQQFEiExBkFRYRMiMnGBkQdSobHBFCNCYnKS0fAVM0NTgqLC4WNzstLi8RYXJDRkk//EABoBAAIDAQEAAAAAAAAAAAAAAAMEAQIFAAb/xAAvEQABBAEDAgQFBAMBAAAAAAABAAIDESEEEjFB8BMiUWEUMnGBkaGxwfFS0eEF/9oADAMBAAIRAxEAPwBVt/pNt8yY7/KHUMzFVAQBVJJVRQbhQRa2dv62Wt36W2TpcmUhedMDHqqNAANWJyA74XLNd5dlRELsxoqqKkngBDHfF39FKl3dJBM12V7RgzLTSBglcwgpyrnDbSkngdOUQW87A+Rtt4TTwGIe+ORYLGM0s95z67idYq2mdMumSsiQQLVMo9oeitgWnzckVqK0NSfxEDTt5b2GdpmDuCL7lgm71QNp5CYllJgwy7ltTCtaTJjqK8Yls1zzO0txyVPGZMDeeKkItu2qtrA1tM//APRx7iIGG3TnU450xvtTHb3mKGQX/SKInEZ/lPN/bXWmxv0b2CxyTSo+aDAjirBqGnsivY74k3lSXaBLs1rFRJnIuCW/CVNXdnofLgRtxbRoZXyW3hplnJ6r6zJDH6Us6leK+/Q0r+2YeyMCSJkmZnKnJmjr8GpqPfHWTnoo2gYOD69/sql73dNs0xpU5SjjUHePWU7weMUrLILty3w3XZfsu0ylsl4VKjKTaBnMkncGP0pff48RDeOy02xnCy4k1E1QTLcHRgwyG7IxBb1HCux/Q8qnLWgoIdtkr3USxJtRDSGJFHzCHUEHVRXyr3wnSki9Pekpab2MEZjKpLmgnq/9kcAMyzDEmpQGpA4p6w5a98Kcu25gc4tbK7bPZiEmVeTw+knNOX1fKkM19bLyrYotNkZcRzy7D8a+q/5PGCB3ogOZR8yWrynAECKYmgx1fVmmGaECMXAzUKS3kIpPZpkojpEdK+srL5VEWc7zKsbBtCkm6xVtT/rOREWMdSO8RVtIym/aHvgbijsGV8Q9Y/Y+EWLIOtZ+5orAdZ/sfCLVk7cn7J+MVbz36qz+O/Qr4B8yOc6LM9cUycgPWYCnOm6K0r9VL5zjEN5uROcj1otdBVDbdX1/cIZNQgkHIiC+zO1U2xvVetLPblk5Hmvqtz84jdRaBUZTQPvj8YGiUe6A0QbCaBDxTlqF53NZ7zlCfZ2CzdKnKpH0Jw3Hg3vELdk2AtUwElFl0qPnGoTTgADlziLYFnW2SwjFVaofgyhWah8R4RrgEGADslJuLoztBWG3xcE6zvgmoQToRmrDipGsUfkx0NB3nPyEbJttYFmWOYWzKUcbswQDpxBIjLJc8AhVUAnQZVPcq1JgTgAU1E8uaqcq7q7/AGH4wT/RMsJXEK8KmIktldKnuU+8xd+UdTILnrl1vwin0RUImWXgp8CvxiFpHJvu19xi88RkHifZFqXIdM7x41U+TRq3oclyzZppClZizeuxAOJSowBTuA61RxNe7Mp7NTce/KN62euSXYrOkqUAVAq5AALMe02W/hyAEJ6t+1leqPCLNqS3zWlDpVqVBHSLr1SaYxwK6niK8oshFdMLZq43DLlQxZcLSmRVh4EGB9z2kSZjSXIFc5ZOjLwrxHCMxoFp28IA9oMu0JZ/VqXO6tCRTzEcbQ3KbRKIwgkDI7waUr3Q3Trvlu5eoVyAMVKk00gJab1VW6o4889/hBHbmncrNIeKr6rFL3klJlGFCAKjnShiOTaWlsHlsyOpqrKSCDxBENXpEkKwlzF1qVPccx7QfOFFRURrQyeK3csuaLwnbU9/+s1r4J90R6EToY9F9gQ96evRzZUlSJt4TQcCBll5ZmmTsvMnqDxizsXZQTPvW1BUBMxkAzoCTjYcT9AePGI9sR09os1z2Q4ZcsKZxXcqitD3LnzZlip6Q9oVR5VgkCkuSFxqu8gdSX3KMzzI4QQmglhZNevff/UqbQ3v8onzJxLVc6YQMIAoq650AGcDFYHUsO+L1+2kTAuFVWgzpx5mDPoqukTLYzuKiSmJQcxjLBQ3gKkc6cIqMlXfTQl28Nl7WsvpDZZxTXFhbTiRqB4QGS0nDkAO6P04hzjGPS5cKWeek2WoVZ4YsBkBMUjEQN2IMD3g8Yl7KyFEc247SkhTWGHZzajogbPPXprLMPWlnVST25R+iw1/A5wup2Y4UEmg1MDDqRHNDhRWhbUbEpYSjo7Or4gMQFVIodRqCD7Ia9gG6W7p0pjiAMxQDmAGQEDuqTHPpBGOwWeZ9aWfvyyffEXonnZWhOctvMMD7hDHDkrkx5SA0yJ5x+aTvb4RBbJeGY6+q7jyYj4RNPHzcv8Ai98UHVHPRV1g5sxfU2zzR0ZqrkBkPZbd4HnAdEi1YjSYpG4g+US3lQ/IK20AA1pnvO/urEdqs6zFKTFDKdQcx+ecRWC3rOQOp7xvU7wecTTZoUFmIUAVJJoABvJg1JK1kF73d8ntbSq1CsMJOuEgMtedDTwgfO7Mz7Ygle95i0W1pq9ksAv2VAUHxpXxge46jc5kCTg6X7LhhnM+zFuzDry+Us+4xWmjOZ3CLUgdccpR90SOVDuO/Res4+bkc5p94iref6x/tGLtlXq2f7TH2xVtq1djzPvjjx36LmfP+f3VKSCCCMiNILNIE1cQHzm9R9PmOHOKUqXvOg/NItWef0bB/pZZf0jlFRjlFcLyOV1d0x5E1JpBLIwIWhw8wBvqKip4xrd131LtChpbZ0zQ5OvJh8dIzVNod5QGvM+zLSDeyt7q9qUBcNQ41+rX4QRu3oUtJvOS39Va272hXAbPLNWJHSEaKAa4ftEgd1ITdmyotsgZAtMHCp1gntjfay7VNQrhAKkvlU4lB6o8YAWDaBFmpNlSc0YHE9M+Vd3hA5ACCLRIXFoHlWl3lszKtIY0o41IyYfaG8cz5wo3js7Mkq5PWp2So943e6Hu6bzlWuWJsskEZGho6Herfmhi48pWGEkE7+MZokczC0i0OysMm3iwPZU/xCOf0qB2kYcx1h7I0i/NipRq6S1rvGFc/Z7YRpt1SSSVJQ8ADTyhyN3iCwl3+TkKj8oVx1WB5b/KNx9Hd9G02JGcHHLPREnRsAFGH8JFedYw+fd8te2e5lqD5xr+xkjBc6NLav61weJ6RtfIDwhbXCmAn1RdK7e+gmmdPCVr2de4/hA6zW7p2YYckrQmlatVcvCsDX2mRpCl3QzCvWWoBHhXhEuzMlOiYgkLMfI19UaDxrGbCLda05GFrchdTGmy3Et3r1RRt5GnnEFssJHWDMK6jIj26eEVb3DlyS9VSoB0Aoa1rxgHb9smKAIQVrhMwUIB4gb4IyN0jqaLVZJBG3c4qjtXMDYUpUAgtyHHzhWmWbAxU+HdB1VYsWfrOva+uh3x1MluMllhx9FyK5bo24dP4bK6rEn1fiPscID0XfHoN4Z/qL5CPQXZ3SD4v0/KN3C/yCw2i85/WtFpJMsNqcRJUdxNWP1VEZaLQzTGaYcbOSWJ1JJqTWHz0lX8J9o6CXTobOMAA0LjJj4UwjuMJgs4rAXIzBi0QSzmavVBoOOf/cFdiNoVslqHSdWW6lHPq1IKseQIz5ExQsl9TJaFFw040zEU1l4m4kxwwpLbFFfoFKUBFCCKgjMEHQgjWMV9MN/pPny5Mtgwk4sZBqMb0qoO/CFFeZpuhp2DmYrNbLOCaheOnSS3Wg4ZrGLSt0TI7y/VBiZ5z7Kw2kWLrlVevCKswwTudOqTxPugQ5TC1i9/nLjlt6qST91ghgR6KZ9LTOX1pVfuuP8AdBe6h0lxzF9VJw+65cQuejibht6j1kmL/Li/phg8gpYDyOCG7USMNttA/wAVz944vjEU8dSX3H3wX29s+G3zfrCW3mgHvEC7YMk+yPeYj1V7sNVdYnsJ+dXvisWiW7T86vfHA5Clw8pV60Xo8i0YpbsnZrhJAIroRvHfDd6UK9BJIJp0hBAORqtRUb6UhCvnOa353RoW2Q6S7Zb/AOS33lp/VF+dyDVbCkC7U66xLh6vfMj13nrjx90fVHUTnMMVHCI75u/dfJsvOZ3iLUuX1j/l/CIZg/WfaEWV7T8kiwVTx37Lqzyf1H8RipaU6x7zF+Q3Wk/ZPxgTPnZnxiXYChgJd36lSrK08/wijbDV6Dx7vzl5xdEzM9wiASwSTvrAjlMjC+Sov7P20i32dRkMYxdzAqF8axUCxXskwpalbhOknwBQ/jHDC54sEIz6Q7uxW/E3ZMuWQPvL/TAYoKUGUOfpKkUnSjxRh91/+UKBES75iqRfIFJc1+TLJN6RMxo6bnXgeB4Hd5xsc+wF5Mu0S8MxWRXAFVejAHI1z10jC7wNFy/P5NI230ZswuizmZWtJgFQez0jYR3U38KQhqgKtOwc0qFmvpWyrmMiDka8xxhS2k2dbH0kgYg5zUa4jwhpvy4pazemoaHJ8JIYCvaG4kc6xPb7mMpAyTBOlsNNHHwbwoeUKwym7CamhFeySrPsBaJn6wpLB4nE3kuXth0u1fktkSy9ICFDZ4SznExY9QHLtc4+3S6zW6NyxP0avhU03HTredYZxceFaKqr3D+0HleHjItBY3acYSLYrulVqZW8n5zEPEqor7oZrHdazJEsCiFamg6wDNSvBvYYp3vdMxuzTLnQ+0RFY7NNVaEH3+0QJsuOAjPY4mySq987LO1TMDTVHqNWnIjLD/FCtLuMJiABCsM1cg+0DxBzh8sd5TjTqPlpiBy7jqPCkWbwkdLLOKUpemXWUGvHGNf4sXeIPHOB7ID4t2HC1m8lSKb2TTTrpw76RxNk1FROCyzmFrmOVIJ3jd1tQGlnJUVPVmB/HCu/wgDY7TLYEvKbpMTArmAPA5iNCKdsmFnajSmLzjj7L3yeV++byj0Wsf8A9f3x8g1Du0vuPdJSGefHOPoWPqCOp8wSkxsKnRRxPPlCqdXSycqkgDidIrT78VBSUM/XP9I/GBrz5k9wBVidFHwG6CD7OYUBadKDEA4RiYiu5iqkA91YE+VreSrNY53ATV6FLWTarQrVOKUrZ78L0/rjP7fZujnzE9WZMX7rkfCH/wBGViWRbeka0SiplutPnFY1K0IDIB2gBrCrttZcF5Wpf8Vj4P1/6o4SNewUeFXY5khschApjZwbuofNjvPvgJNTODl1/qx4+8xZvKkrVvR785YLRL+tMH35Y+NYTtjJmG3Wc/XA+8pX4w1+iab+vT/Lb/UD8IT7N81a1/w54/lmU+EMeiWHLgmD0myaWpG9aUP5WYfhCzb27P2Vh09K0mjWdv8AMXyKH4mEa8D1h9lfdHHqpZmvuoCYs3UPnV8fdFYLBG6JPzgPfFWjIRJDTSorwT5xjD/afnLlB4Sk/kcD+mEK3n5xu+H7Z8dJdDrwWevliYe+LjkoD8NaUh3aPnB3H3RLKXqy/tmI7s7deTe6J00ld5iG8d+yI/5u/dcTey/2hEx7Uz7AiuhxBlGuKo50iZGJ669te0vERKqR3+F2szD0T6qFoabjnFG3WXCeKtoeIizNnBMMxRWUxwzE9Wuh898TOgUUPWkvod6n8Ykiwoa7ae+7/dDJT6cxTxH5MeU0Yjjn+MdWyyGW1Ceq1CGGldzfDyiMnEODKfI8eYMC4TIIIsKwIq26TTrjx8Mwfzyi7ZkLCpy5c48y7olcmz0juClmf1i4H8Sq1PYYSY0KzJZ7zsq2eZ1ZktVpn1gVXCJkviOI59xjP76uyfYpnRzlxr9F1+kOI48xqIs/1QYTQ2HlVrRpG7SHWTYbOsvspJl0pTPqD3xgbW9G30PA5GNr2RtAn3XIauIopQ7/ANWSvuAjN1vygrR0tb8qfGLRJWYu8Zjg29TzByil8oaWplkkLqDQHCe45EQEW/Gss11XNTMVyu4qRhcV3EdUjuMMk+ck2XjQhlYVDez3xjhxabC1iMUeCl+7b7WVbJTTlAAbOYpqmYIDMrZrQmuppGkzrdvrUcjGQ26zHHQrXwg3dSzguCS2AjSVPDMlOMmYvWH2WxQ0JS7IS7oQ030TDbLww1JNMTVrwz/ARXs96AAZg+zuhP2qvi12YjHIlv8AWV2I8qVHiIC3XtXMnOq9Ccz1ihJwDezAjQd8VIdyrBzDhaoLyU6HOJ5VrFOJhEM8gkA5iCV33kxypFA5ELE4pNBineF0y5o6wz9YZOO4/kRTlWnfExtUWEhabCE6MEUeEM/8LX9/P80/2x6CPy6PQb4yX/IoPwkX+I/CxORLgTfloxPhGi5QVM7AjNwEL4zJMbDllJq2cssqWAJlMwrTDWhOIBllg/RUKQWpqWodBEl+bUyq4ZEtFA9VaV13jXxhNnWg1yJrXeeGURGaTGM+De8ucVpsl2N2tTCl+EOrYEIyyNaU3jLMeFIMbY2QWuUlukghUVZU6W1C6EE4XxjtqScNSAR1YSJT5xo2xtnLWK1SzniRv9L09wizG+G8EKcytIKzu0LBS5z1KcCYHTli/cjZsO4+X/cao5WXeE5bG7RCxzyzAlHXC1NRnUMBvpw5w0bTbGpaV+VWIglusVU9WZvLJweuoOp4HXPCIN7M7UzLG+XWlk9aWTkea+q3Pfvgw9EJwzYThdF/ybwQ2a1oFnaYTliYfSl71cb1111FRCptTsnMs0zF2pRoFcbvqvwPsPshuvW4JF5SxabK4WcKdbSpH0ZoGasNze8Uji6dquu1kt60bs4nAo1d0zdnubQ+2Lc8oQNGwkFLMKRPdo+c8DDTtJseZQMySC0vUrqyf7l9o9sLV2r1z3RYDIXF1tKo2ztt3w++jo47LNT67D7yL/eEG1ds95h29GE39ev+W3+ofhFAfMiSDyJPsCULDgrfhEqj9V4xNPk4J9oX1Wmj+YxF+77jEjhQTZvvhD27RPOL0ly3WXKYP5hFLfHaPQ1GsUBpFcLCuzUxKXljOnXTd5cIhu+1jD60tsmU6qfxEW5U3F11ycdobmEQ/o1nfpLMoIJpNQkAA5GtToaEQRz2sG5xod90l9jnGmiz6d/oVLMlBRgfrSm7DcK/nSBFqkGW1GOnZfXLg3Fee72wyyLkcKVmOuE7gCxHuAPdEE6yIqhSGmU0xtT2LQ0/ihCTX6fgG/on4tHPyRX1QaTbaZHqk8+q32Tv98W1RnHVVjzANPPSI3tODKWqIPqotfvNVvbFC02kuaszN9ok++AHW38oTA0tclEJUwy2DCYqMpqCGxMD/BWkGb024WdJ6KbLEw72phFdzLqVPh7MoUZtpGEAKo554j4k5eEQB4EdTKetK/w8d8WrvyeWwph8SSx/D2RofohtGFZ9mOmUxdwz6je5IzuzGGHZm9zZZ6zaErQqwGpU8OYIB8IXMrqLXG7RfDGCMI/tHZQJtNFxjEQM6aU7s4J2K6JsiSBKPSIa9Rt1dynd/ffHwWyVaWxS2VidVOT/AHTn5RblWkplp31hW9vKcJ3DCg+TBustarqp7S8iPyIKWG2KRhceesestoxHrNlvAAAPfTMx3brrB6yaxINZCqSDhy4tOycmapoWFeZPgaxDLuN5TDA3V0IoAQNx0zG6OUt7S9Y9MvZjvi4eCo2ELu2WdB21UtuI+EUFCDQARFOnkkxFSOolW4VwTor2i3ARTtFpCgkmgGphXvXaAmoljF5wQROPAVDK0HJTP+mV4x6EOs3iPbH2CfCzf4ofxcXqhl4j5mA6DKCt9TaUQeMDSkbRWKSqFpriPPOPSZdSBxhnu64Jc6WCXo4JBUUrhyIqNRqYNXfsvKlmuZ5GMWfVsiJaeQtaHTPkAd0Q+5Nn5VD0i4zWWKfOUQO3Wd8BBGFc66DU1h1ua7ZNmkzq1wAYn6w6wWpw1YZVHV/igJJkNJczJTBdAwKq2Q0IDDI568+EdWqb09nmKa0OAGnEOCPdCuklMk7TdhPTtbHEaHRJl6TUmOXRcAYk4dyjcB3CgivZZuFwfPu3xat92NKOYqNx+BijSPSVS8zdphrHaRTu6fiWm8ZfhF0CLhcjOyHyv5QxsZlVRULrNZlEwMWAWgU17J7uMNt+2W02laT7tbEB1ZtntEhyOWFyhYfVMDvRZJrOmNuaaFIpWqypJamnrPGsSbDL3Cn2SV9gI90c7yAX1z+qjDjwsxuC+rXZQJdpsls6IaN0DuUHfLxVXlXL2R3NuiRasc+xE4lJWZLKPL61AcldQVahGWmcadKsla0Z1oaZ4T4iq19sZRcV4T5TTbVhxWe0Tp7gZUA6V1XTsthUU3HKOY8l1BVljDWkpMtKEOwIoQSCDkQeBENfo0elomL60v3Mv4wevO5LPeUrppLBZoyxU3j6E0cefvELGwL4baoO9Zi+yv8ATFqoqC7cxR7RScNstXfX7wB+MDGGafYPxhh25lYLTMPrpLp5UP8ApgA/aX/L+EWVR3+EMBj7WORH2AppTy5hGY1iWxXoZE0zACUagmoNctJiDiBWo3jnSKymPk1SMxESMbKwsdwoa50bw9vKdjOV1DIQysAQRmCDoRygNboDXZexkE/uWNWGvRsdXUb0P0h4jPUxa3BFRmOWeuYz3gjMHfHmZdM6B+08dCt6OdszLH3QS0mKMyL1pii8HahOULRyI+sI+CCoau2UwYs61gHImUYCh013cIa7BLVlUHCuoLHI1OYJbfTgdQMs60Wlwjx5UJsQP590cm9LXI+kZiD11xrTvOa+YglZhBWzrTMfiCDqCN45RWHVeGaeLb6f6Uy6feLYaKF3bt0lR0qGX9ZesviO0PbDvYb5SbLxSnSYN5Ug07xqDyMY7tbdEyXPOBT0bZrTQcVryPspAuw2SdLcPLcymG9SQ3s1HKNR2kilG6M/6WcNVIw7ZAtztVoRsmFG7iQfKAVrvqzyK4pgLeqvWbyGnjSEWbelpdcMyfMcbxUAHvwgVHfFdZFImPQVlxV3azFNCYrZtoTlJl0+tMNT90Ze2K13XlOmz5YmTDhLDIdVfIQLSXFuxGjqRuIMPRwsaRQSUsr3NNlaRbLqHRvl9E+6MvMmhjQjttLwhSpxaNw5mFjaO6+ifEmct81PwhtwwkYnU6j1Qikej7HoEmUBv265km1TZU1aOrHuI3EciIpTbQqU3sK91fjSHva2+5Nou6VPmZWxCJOX7RaE4m5ADz74y+ZNrCs7qO1qvA3cNzl9tL4mxEmp3xbsd+2iX2Jz04McQ8nqIoA8DHVfHyhRzQ4U4X9U41xbwaTXYNrmcYJwALAqJiDKrCgxqct+o8o0Kz3Uku5XmjEXaYrOTn2ZmABRuFDXxMYtLHf5Q93T6S8FhmWOdLxBw2GYrAFSaHrIcmFRqCItpmRROwKVdRJLI2rUgtStwPI6x8eSvCBEi2y5hojVO4Uof7xcsdqNcLeB+BjTBB4SGRypllKN3iAPwjvAv5pFqVd5auGniVH+ogRPYLrLuFyFfpa0AHq5Z1/7G5ebUxxclHihfJwE1ejPaKxJZRKafLWe02ccLnATimEKFLAK9UVNK8I0iyTAwqrBhxUgjzGUZHO2IkKKyXmK4zDVFceuLEgVlNedBuG6Fx76tUhnQWouRUY6I7ioyKzk66uBTeaHXdiTj1jZMBNSaNzMlb3f1v6CyT537uVNfxVCR7QIQ/R1PE27hJbCejHRmm+qA586kxnlo24vCbJezTJzTZU0BGxpLLBSVxddQrVyINQdecPfotkYVnrxMtqeDD4Q7AQbISc4poBXPoxnL8+oI1lsc/tA+6Bl0SEk3gKmh6Z1AqN5ZfjF3YOwCTbbSmhOOgruWbr7YCX7JwXqzVOU+W2u4lG+MM8JXkmkY9JEpBOlsTrLI1H0WP8AuhcmKhbIjscRwh29IGy8y1dCZS4ihcHrBaA4aankYW39GNpdgaotANX4fZBjlIPT6pYRkJIBBI3Z18jHM4gUA3w3L6I5pdXafLWhzwqzH4QSm+i6UKF58zL1VVfaa/kxSkXxAs/uxzNndBLDY3qFApm2vWzyXImvKNDsPo6kKnzru778JwJX6ooTTvj7c+z9ns04zLKkyZNwlSxYYRXXrEBa5UyqYPybumP+tfCPVlVr4uc/IeMLv1MceLs+yKIJJMjA91nG0GxsyVMHyQGdiywauO+mq88vGPlt2PtdhkCbOUCToQGxGRU6TKfsid47JIO+Nhu+zJKFJahe7U951J74vmjKVYBgwIIIqCDkQRvB4QnLJ4wo8JyOPwjYOV+dbQfzvB4H85xQmCHDb3Y75A4eWf8A20w4UxHOU2vQsTmZfqt9HQ7jCjM/NdQd4POE9paaTd3lV2EclAcjHbR8EXVFJIlGozqOetKUI5/2hgskwkAEmg0FdO6AkiC9kMAlyixo5ZILyIC2V4KyJkZz+U63hWrRZlmIVcVB/NQdxhKvO7jJfCTUag8RzHGG+0W0IvEk0VRqx4D3wKv21sks2euNyQ85qVEoNTDLT1ScI7u8mNL/AM+Z7H7RkHp/KR1kTHN3HkJawx1SJCkfKR6WlhWuVEWbIOsIgpFiyDrCOHKhxwupo6xg3dFoE6WbNM75ZO48IDzF6xiSwnDOQ/WHvi4NFCeLauv0M0eh0+RiPsH8JqU+Jeslva4HtAU2d1nqi0wqcMwcSVO/ThppCpaJDS2KzFZGG51IMMVusxRxhqGGYKkg960z8o6/8um06O0JLtKerPWrD7MwUcHvrHnreD5v+r0IDa8qVqcKGOYPT7NYp2csvZm9V/nJfgwzHiBFGdcM0CqgTV9aWcXs1iQ8KNpVARIj03RDWPuKLkKqtLPpmNYL3PeamYgnMVSubquNhkadWoxGtBrAANHSmIaS02FLgHCit8uzYWzWpFmSrZ0goGDSqKy4hvo1VPIxWa5RInEJOacq6MyIpB3gFcn4VoN+sYvZrWyZqWB5Eg+YjWbmvlp1kku9MZUgnIVKsy4qDiFqe8wl/wCjKSwGh7lNaGIB/KEbTWucZnRuZsuyMOvNSWSGNTWW0zRRSlRXfnWIbNsz0ob5J1pSKWeaMpSgDERizxNlovKtMwNL2a2ks8qzhXLIasSSpIap1GGu6msVNodqJTSTLkjCja9ULizqQq7gTqTrDum0Z2NvGMpTU6wbnVn0SBZ7GspcTZk9kH2ZbhDf6OGPTzMRzeXWnJWH+6F+dKUHG5qx0EMno8u12ntaNECslfWY0yXupn4Rq7WsFBZtuebPf0UV1gpfk0bmM0feQOPdA7b6yEW5m9ZZbeQp/TBSZbEa+x0RDkMA2HOmGXhetNANCeMU/SpazLtEogDrSvc7bh3xW1bhN+017PIs6TZWGrMgOIVFGUnIV10hFvfb60IxHTKtBoipXTuJEMe0cl5tzpiBD4LMxBqCCCgNRu1OUZTe1hmGaaZA0z0jjYbYVWEF1IhbduLU/wC3mjuYqPIRD+m5jivTMTvU9bxzgal0es1eQ/GL1mkrLPVHfAaJ5TBFcIjs9tfNs5w4qgnszKhTX1Sey3iIf7PtMtoTChEqadUm1ANdyuNDwJEZtbLtDriUQPkW6ZJypiUfRNcvsnVfDyjP1OicCSxPafVtIp/IWw2G+J1mWlqxOzFhKQUea3LEKIAPWdgYFX1tXMcmXNmGzBsklyyDjrumTqg0yNQOjGRzaAdx7ZYl6MkTEORlTaE9yk5Hwz5Rf/Q9imLMMuUnSTD1lnMxqfVWYalKbhGaXkeU2E+Gg5CHWq7HmzGVTY5TIgoqyzMxKwo3SBskVsxkKnWsLF5XNMs2HpCrBqAMhbCD+7YtnUDsse4wyz7eJCiTJklG9U9VBuLNMFcf8JZjygHeU5aEzz0hOVWGQr9GUgrhryqx3kxEbnX7fqpe1te6DGPCIVm0NCD/ABdojcD9b/o5xIDDdJdWpBgnZngTKaCEh4C8IjSjdnmRe+WhFLMaAfkADeToBAWXPAFSaCCl0ywF+Vz8padaUp1J3OQfpN9HgM94hUsvlMB1K685rOonTFrapvVkyjn0QPHnoWPGg0ECdnLK1qtfRo5MqVjec/76YQVNeK50HiYEXzfEya5P7WaKAD9lK4DgSPfDd6MJIlThLG9G8xQxq6HT7nbjwO+/6WbrZ9rdo5KXikcFYIXnZ8M2YBuYj2mO/kqmy46dfpgtamtMFaUrTXlG28hqyWeZCcMWbIvWEdWmxtLbC4KtQGh4HQxJZF6wiW0chc80CvOvWMeAowPMRcMpcWscTpS11i5CCH9E3fKY9An5SOMehm0hsKWLNsp8olvLmmhWuFt4O5h8RvhFton2aa0mcTVdMXWUjcRirVSN/wDeNllJhKtxAJ+MWLRsJIvNws8OAikiYhCstdBUggjfQjdCeo0zTHu6p3Tax3i7TwVg8+dXVVB4qMJ9mXsj7YbymSWrLYjluPeDkYuX7c5s05pTHEtT0cz1lBpnzgU4jJLaO1y2Q6/MEatNolWqpYCTP9YVwOeDVzB5++AUxCpIORGojtY6tBqATqMvDd+EQ0bcKSbyoY+qxjmtNDF26ZKzJirMJCk5lSAfNgRFnGhagCzSjkIzsFUVJNAMyfZGl3LZJoRV7SIoVVUBKmlcy9MzmfHnHWzOySSGxYa46qGY1YA9ZSlAKVFBz7sopbSbV4X+T2UhQDR5goaGuYTdWureA3mM8zeI8BgGM2UyGFjTZq8YVK9NqpqOQZIVhoHYkDwWlfOILFtLaXfGyow4dnuwnOLN8SVZA3S9KQKkTAAVpxmADXTOu6Kky0KqqQNwYDTXsKeFT7AYYOsmoZygjSxeiP7O3TaLfaQKsqDOY5IOFfVpU1Y0oB47odtttozZZa2KwqemYBQJYqZatkKf4jbu8twgPcG0i3ddAmthM6e80yh69CF6RqZ4AQT4gQQ2G2cNnV7xt7npXDOTM/Zqcy7fXYbtwoBrSNVji5oJ5Wa9oa4gcBXdnbil3TZGmzyDOYDGa1JP0ZUs8K795qdAIpbM7NtbrQbdbKstfm0PY6p6tB6i+01J31q3Xanvu1F2Vpdkkmgrli5fbYUJ9UUHeb212nWSvyWRQEAB8OiLTJBzprwGUEA6Kh9UN222qDHopR6oOZH0m49w3efCESY1TUxNNNdYhIix9FZgrK5wx4LHVY8DFURWLPOw92+JbddYmLjT/v8AvFWLNhtvRnPNTqIK0jgoDwR5m8pen2DwMXLDtBMlZTQZiaYh21H2s6jkajuhht92q4xpnXWkBXsYhafSMkw4fdMQatzct/COSLRLtSURg+/CRUjmU1/iUnwhbva6nlHGQSNzVxKBwU7vHOLty7NidMfCzI6riVl3EEDMb9eR5xKm07SZjSbWuKhKmYoFTTLrg5OPtUPMxjSaSSA2zIWqzUsmw7BSdOmHfkBu3n8BEsi0V/P5z98OFu2VkWlDMszheJWpT+NO1L9ohNvO551lakxCOeqN/EP+4lkjX46+ilzHMz0V6UYuSngTZbRUV3e48Dz98NezGzBtQxl6Sw1GC0LFR2gKminQCvE5cRvxyrMzwpbgug2g9JMFLOhNMQOGay5kH/DXfxNBxpW2l2iE1qj9TLJwj134mL21V+oFFms3VTfTQAfRHDnz5kwr3fZunmV/Zy9OZ4xEMRld+ymWQRtV657GTWY+bvn3DcIctjJmG2SuZI81MB5cqkF9m5pW0JSmbKCaAkCuqk9k8xHoWR7GbWrBkfvdbk0fokGZPOE0LlWQ5rMJbqtQ6MMxwy5xV/8AJbCXEkNJDjqqQGChuUzDhrU61pzgvOm9d1q5U16x3E6kDjqd27nRIbZm1iz/ACIyJeAN/wDIxrTDixYsHax0y00y5x5mWQSzO3OxY6gUCTbsg7qoYGT9gBtwx7I24/vGMcIle9vsrJMlvMAaURjNDjUgkHVesSTQgHfXdC0LQks1YgZkanVaYgerlQMPOOb02ctEszWmysIczRUstamYrLjNaVKg/GKhu98OFeua2kVxKCQ6IiManfQ88o0dK0xsDWPJyb4OazngZ6fgJeYRuJLwO/8AiINbEq1SAVFSK11pTPDnUsPOLFnKuuLKlSBnXTI1yFDXKnKB3yNqzVw4sQl0GNQpKiWDTOobI0OmXOJ0LhQsytQW1piw1OHHhyxU1h/TueXeY90P579Ep2Rhvkq0UovGPQMxR6HtyQ8L3R2wzsSBTqNPw74ZL5vEWCwqmICdOrrqBv7qDLxiedsikq3IQxKTGZ8BGhzagaulRw0hB2wtbWu8jLc4V6RZYpnRa0y9pjnSh4FcKjITE5xPPH26ojZPRt+kLM7Owl1r0WVesBk1a5CuWXOMTmCojc/Stb2kJIscrqSggbIkE4eqoy3anmTGNyrqqoOLX6v94ztQCactOA1bUMpQDnn4aD4x1Wopxgibk+v/AC/8o+foI+v/AC/8oXpMWhMuQWNACTmaAVNBmfKHK49jTQNM1BlMV3gEmo76EecTbJbKqWM5mqUpQUyqa5nPPTTjBnaUzJSUlvhaYSC9MwKZ4c8jTKu6p30ITnke5/hsTEbWhu5yWbVfsyz9LZpL9QOcBBqZYIIZFO41O7Q4qZkkVbpsBbPQDMk6Ac4IXXsgGZQZmtPof8ouXzdZzlI4RF3Ya4jWlWOLOL7K8o+6ruvJQS0WwOwRBiQHQmgYgatTdy9ucWLPZmdqzNNThABOlaZmmXuEWrFszT9pXf2P+UazsFsTZ/k/STUWc7k9tclAJFAtTrmSe7xlkZc8N6Lnv2sJHKF7HbLC1zVtdoQiVLCrIlmmCiZLRfUX+ZqnvvX/AGg3lO+Syv1KmrtuNDmx4qNw3nPuKbc3q0iXLkygFExWqRuVaDABuBr5CkXLvsS2KxM6jE2DpGOmJsNQOQFdPxjdaKG71wFgvO5xZfGSUv7XbQS7osiWeygCYwIQZHADrNfixNacTyEZDJvWYpJJLVJJxZ1JzJrxgxthammTMcw4mYkk/AcAPhC0WiHN2mleN+8Wjki+UbtdU89POLYO8QrKI6l2lk7JI93lFLRwUzGPkCrFfDMwVgO8ZeyC1I4ZV10hjzR4CPUiyqiF1W7AaHsn2QTnXUHOJcgYBSobrGlFHcIYiG4UUjqDsO4KbYy6MNqz0ZHHuP8ATCvtzdWC2zhTIlT95FMPmz2Vpl95HmpgF6SZQFuJ4y5Z94+EClaA+vZG08hcyz6rO1s7yjiksUNCKVyz1HceGkNabZyXly0tEsVYETQaYFIyFAR1g2ZGYpvMDXlAiKcyyAnOM+fRMlyMFaMOrdHg8IlO2GkOeks7lA1AUBBXrGgzPZG/eMsovXneb2CzmzCUssqDV1qC2tWavaPPuyhaa2NYmfosJxqVGIE4c8RIFaHu5mPlnmPaZqie5fDQ578xQdw4RnfCy+J4bynviY9m9oQOSrzG1NXP5r4VMOl32MS0CjdHcyxosw0UA8gIljZhg8Mm1kyz+IBS7WClzyDjV9wIgZK1hpskoBB3Q9G21nzv2igiO1dv6KdQg4HQGq5NUHQGow1oM9R7hEzaGcbOXGAdcIBhJIGEnUtnw03QX20QGXKY64R8IT2nnDgr1a4qZa0pXyjOOghd5toybP8AP5Tw1kgJbfHH8fhSXjebTRU1VioWYQxwuFIw1XdSg/tSKlkTrCOmjuznOHGRtYA1vCXe9z7LlJITrEndFK0mrRdD6xZ2duQWu0CWzFBmSQKmg1AzyPOJeaCiMEuQXDHo2r/w+y/uh5mPQt44TngF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25" name="24 Rectángulo"/>
          <p:cNvSpPr/>
          <p:nvPr/>
        </p:nvSpPr>
        <p:spPr>
          <a:xfrm>
            <a:off x="467544" y="980728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Ministerio </a:t>
            </a:r>
            <a:r>
              <a:rPr lang="es-AR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de Hacienda y Crédito Público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Dirección General de Contrataciones  del </a:t>
            </a:r>
            <a:r>
              <a:rPr lang="es-AR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Estado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Dirección General Contrataciones del Estado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24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24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Administración de Contratos Experiencia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 Nicaragua </a:t>
            </a:r>
            <a:endParaRPr lang="es-AR" sz="24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018562"/>
            <a:ext cx="3279316" cy="10747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066B-09FE-44B3-99A7-71B8C0D8B924}" type="slidenum">
              <a:rPr lang="es-ES" smtClean="0"/>
              <a:t>1</a:t>
            </a:fld>
            <a:endParaRPr lang="es-ES"/>
          </a:p>
        </p:txBody>
      </p:sp>
      <p:pic>
        <p:nvPicPr>
          <p:cNvPr id="14" name="0 Imagen" descr="esquinaPapeleria_2015.wmf"/>
          <p:cNvPicPr/>
          <p:nvPr/>
        </p:nvPicPr>
        <p:blipFill>
          <a:blip r:embed="rId3"/>
          <a:stretch>
            <a:fillRect/>
          </a:stretch>
        </p:blipFill>
        <p:spPr>
          <a:xfrm>
            <a:off x="179512" y="5982543"/>
            <a:ext cx="1482725" cy="758825"/>
          </a:xfrm>
          <a:prstGeom prst="rect">
            <a:avLst/>
          </a:prstGeom>
        </p:spPr>
      </p:pic>
      <p:pic>
        <p:nvPicPr>
          <p:cNvPr id="11" name="0 Imagen" descr="topPapeleria_2017.wm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28" y="157640"/>
            <a:ext cx="7381875" cy="803910"/>
          </a:xfrm>
          <a:prstGeom prst="rect">
            <a:avLst/>
          </a:prstGeom>
        </p:spPr>
      </p:pic>
      <p:pic>
        <p:nvPicPr>
          <p:cNvPr id="10" name="9 Image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34" y="4154466"/>
            <a:ext cx="2016224" cy="17281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03270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NI">
              <a:latin typeface="Calibri" pitchFamily="34" charset="0"/>
            </a:endParaRPr>
          </a:p>
        </p:txBody>
      </p:sp>
      <p:sp>
        <p:nvSpPr>
          <p:cNvPr id="18436" name="6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E0EF636-E3D8-4900-A8DF-F8E52E497611}" type="slidenum">
              <a:rPr lang="es-E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s-ES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666634"/>
            <a:ext cx="3279316" cy="10747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0 Imagen" descr="esquinaPapeleria_2015.wmf"/>
          <p:cNvPicPr/>
          <p:nvPr/>
        </p:nvPicPr>
        <p:blipFill>
          <a:blip r:embed="rId4"/>
          <a:stretch>
            <a:fillRect/>
          </a:stretch>
        </p:blipFill>
        <p:spPr>
          <a:xfrm>
            <a:off x="179512" y="5982543"/>
            <a:ext cx="1482725" cy="758825"/>
          </a:xfrm>
          <a:prstGeom prst="rect">
            <a:avLst/>
          </a:prstGeom>
        </p:spPr>
      </p:pic>
      <p:pic>
        <p:nvPicPr>
          <p:cNvPr id="10" name="Picture 2" descr="http://www.chavezradiocast.com/mochis/wp-content/uploads/2014/07/Gracia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61" y="939300"/>
            <a:ext cx="3068340" cy="3068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0 Imagen" descr="topPapeleria_2017.wmf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28" y="157640"/>
            <a:ext cx="7381875" cy="803910"/>
          </a:xfrm>
          <a:prstGeom prst="rect">
            <a:avLst/>
          </a:prstGeom>
        </p:spPr>
      </p:pic>
      <p:pic>
        <p:nvPicPr>
          <p:cNvPr id="8" name="Imagen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413" y="2007432"/>
            <a:ext cx="2272795" cy="25124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4650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136650"/>
            <a:ext cx="8229600" cy="1139825"/>
          </a:xfrm>
        </p:spPr>
        <p:txBody>
          <a:bodyPr>
            <a:normAutofit/>
          </a:bodyPr>
          <a:lstStyle/>
          <a:p>
            <a:pPr eaLnBrk="1" hangingPunct="1"/>
            <a:r>
              <a:rPr lang="es-ES" sz="3600" b="1" dirty="0" smtClean="0">
                <a:latin typeface="Book Antiqua" pitchFamily="18" charset="0"/>
              </a:rPr>
              <a:t>El Estado y la Compra Publica.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436813"/>
            <a:ext cx="8458200" cy="401637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s-ES" sz="2000" dirty="0" smtClean="0">
                <a:latin typeface="Book Antiqua" pitchFamily="18" charset="0"/>
              </a:rPr>
              <a:t>	</a:t>
            </a:r>
          </a:p>
          <a:p>
            <a:pPr algn="just"/>
            <a:r>
              <a:rPr lang="es-ES" sz="1800" dirty="0" smtClean="0">
                <a:latin typeface="Book Antiqua" pitchFamily="18" charset="0"/>
              </a:rPr>
              <a:t>El </a:t>
            </a:r>
            <a:r>
              <a:rPr lang="es-ES" sz="1800" dirty="0">
                <a:latin typeface="Book Antiqua" pitchFamily="18" charset="0"/>
              </a:rPr>
              <a:t>E</a:t>
            </a:r>
            <a:r>
              <a:rPr lang="es-ES" sz="1800" dirty="0" smtClean="0">
                <a:latin typeface="Book Antiqua" pitchFamily="18" charset="0"/>
              </a:rPr>
              <a:t>stado debe satisfacer  las necesidades del pueblo.</a:t>
            </a:r>
          </a:p>
          <a:p>
            <a:pPr marL="0" indent="0" algn="just">
              <a:buNone/>
            </a:pPr>
            <a:endParaRPr lang="es-ES" sz="1800" dirty="0" smtClean="0">
              <a:latin typeface="Book Antiqua" pitchFamily="18" charset="0"/>
            </a:endParaRPr>
          </a:p>
          <a:p>
            <a:pPr algn="just"/>
            <a:r>
              <a:rPr lang="es-ES" sz="1800" dirty="0" smtClean="0">
                <a:latin typeface="Book Antiqua" pitchFamily="18" charset="0"/>
              </a:rPr>
              <a:t>Proveer bienes, obras y servicios forma parte de sus responsabilidades. </a:t>
            </a:r>
          </a:p>
          <a:p>
            <a:pPr marL="0" indent="0" algn="just">
              <a:buNone/>
            </a:pPr>
            <a:r>
              <a:rPr lang="es-ES" sz="1800" dirty="0" smtClean="0">
                <a:latin typeface="Book Antiqua" pitchFamily="18" charset="0"/>
              </a:rPr>
              <a:t> </a:t>
            </a:r>
          </a:p>
          <a:p>
            <a:pPr algn="just"/>
            <a:r>
              <a:rPr lang="es-ES" sz="1800" dirty="0" smtClean="0">
                <a:latin typeface="Book Antiqua" pitchFamily="18" charset="0"/>
              </a:rPr>
              <a:t>De estas actividades del Estado surgen los contratos administrativos, con una regulación específica propia</a:t>
            </a:r>
            <a:r>
              <a:rPr lang="es-ES" sz="1800" dirty="0">
                <a:latin typeface="Book Antiqua" pitchFamily="18" charset="0"/>
              </a:rPr>
              <a:t> </a:t>
            </a:r>
            <a:r>
              <a:rPr lang="es-ES" sz="1800" dirty="0" smtClean="0">
                <a:latin typeface="Book Antiqua" pitchFamily="18" charset="0"/>
              </a:rPr>
              <a:t>y determinada.</a:t>
            </a:r>
          </a:p>
        </p:txBody>
      </p:sp>
      <p:pic>
        <p:nvPicPr>
          <p:cNvPr id="6" name="0 Imagen" descr="topPapeleria_2017.wm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28" y="157640"/>
            <a:ext cx="7381875" cy="803910"/>
          </a:xfrm>
          <a:prstGeom prst="rect">
            <a:avLst/>
          </a:prstGeom>
        </p:spPr>
      </p:pic>
      <p:pic>
        <p:nvPicPr>
          <p:cNvPr id="7" name="0 Imagen" descr="esquinaPapeleria_2015.wmf"/>
          <p:cNvPicPr/>
          <p:nvPr/>
        </p:nvPicPr>
        <p:blipFill>
          <a:blip r:embed="rId5"/>
          <a:stretch>
            <a:fillRect/>
          </a:stretch>
        </p:blipFill>
        <p:spPr>
          <a:xfrm>
            <a:off x="179512" y="5982543"/>
            <a:ext cx="1482725" cy="758825"/>
          </a:xfrm>
          <a:prstGeom prst="rect">
            <a:avLst/>
          </a:prstGeom>
        </p:spPr>
      </p:pic>
      <p:pic>
        <p:nvPicPr>
          <p:cNvPr id="8" name="Picture 2" descr="F:\Ultima Version Capacitacion_13082014\animaciones power\billetes-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2152699" cy="169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4281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F5A3D-D0A3-44A2-9DA3-3AFAB1E959FC}" type="slidenum">
              <a:rPr lang="es-ES"/>
              <a:pPr>
                <a:defRPr/>
              </a:pPr>
              <a:t>3</a:t>
            </a:fld>
            <a:endParaRPr lang="es-ES" dirty="0"/>
          </a:p>
        </p:txBody>
      </p:sp>
      <p:sp>
        <p:nvSpPr>
          <p:cNvPr id="15364" name="1 CuadroTexto"/>
          <p:cNvSpPr txBox="1">
            <a:spLocks noChangeArrowheads="1"/>
          </p:cNvSpPr>
          <p:nvPr/>
        </p:nvSpPr>
        <p:spPr bwMode="auto">
          <a:xfrm>
            <a:off x="2339752" y="1197124"/>
            <a:ext cx="41767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s-ES" sz="3600" b="1" dirty="0">
                <a:latin typeface="Book Antiqua" pitchFamily="18" charset="0"/>
                <a:ea typeface="+mj-ea"/>
                <a:cs typeface="+mj-cs"/>
              </a:rPr>
              <a:t>BASE LEGAL </a:t>
            </a:r>
          </a:p>
        </p:txBody>
      </p:sp>
      <p:grpSp>
        <p:nvGrpSpPr>
          <p:cNvPr id="15365" name="11 Grupo"/>
          <p:cNvGrpSpPr>
            <a:grpSpLocks/>
          </p:cNvGrpSpPr>
          <p:nvPr/>
        </p:nvGrpSpPr>
        <p:grpSpPr bwMode="auto">
          <a:xfrm>
            <a:off x="1258888" y="1851025"/>
            <a:ext cx="7345362" cy="4321175"/>
            <a:chOff x="-1" y="7"/>
            <a:chExt cx="7344817" cy="4320472"/>
          </a:xfrm>
        </p:grpSpPr>
        <p:sp>
          <p:nvSpPr>
            <p:cNvPr id="13" name="12 Pentágono"/>
            <p:cNvSpPr/>
            <p:nvPr/>
          </p:nvSpPr>
          <p:spPr>
            <a:xfrm rot="10800000">
              <a:off x="-1" y="7"/>
              <a:ext cx="7344817" cy="4320472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Pentágono 4"/>
            <p:cNvSpPr/>
            <p:nvPr/>
          </p:nvSpPr>
          <p:spPr>
            <a:xfrm rot="21600000">
              <a:off x="1079419" y="7"/>
              <a:ext cx="6265397" cy="43204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3958" tIns="68580" rIns="128016" bIns="68580" spcCol="1270" anchor="ctr"/>
            <a:lstStyle/>
            <a:p>
              <a:pPr algn="just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2000" dirty="0" smtClean="0">
                  <a:latin typeface="Arial" pitchFamily="34" charset="0"/>
                  <a:cs typeface="Arial" pitchFamily="34" charset="0"/>
                </a:rPr>
                <a:t>Constitución política de Nicaragua </a:t>
              </a:r>
            </a:p>
            <a:p>
              <a:pPr lvl="0" algn="just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2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Código Civil </a:t>
              </a:r>
            </a:p>
            <a:p>
              <a:pPr lvl="0" algn="just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2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Ley </a:t>
              </a:r>
              <a:r>
                <a:rPr lang="es-ES" sz="2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No. 737 “Ley de Contrataciones Administrativas del Sector Público”</a:t>
              </a:r>
            </a:p>
            <a:p>
              <a:pPr algn="just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2000" dirty="0" smtClean="0">
                  <a:latin typeface="Arial" pitchFamily="34" charset="0"/>
                  <a:cs typeface="Arial" pitchFamily="34" charset="0"/>
                </a:rPr>
                <a:t>Ley </a:t>
              </a:r>
              <a:r>
                <a:rPr lang="es-ES" sz="2000" dirty="0">
                  <a:latin typeface="Arial" pitchFamily="34" charset="0"/>
                  <a:cs typeface="Arial" pitchFamily="34" charset="0"/>
                </a:rPr>
                <a:t>No. 540 “Ley de Mediación y Arbitraje”</a:t>
              </a:r>
            </a:p>
            <a:p>
              <a:pPr algn="just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2000" dirty="0" smtClean="0">
                  <a:latin typeface="Arial" pitchFamily="34" charset="0"/>
                  <a:cs typeface="Arial" pitchFamily="34" charset="0"/>
                </a:rPr>
                <a:t>Leyes que regulan las Fianzas y Garantías”</a:t>
              </a:r>
              <a:endParaRPr lang="es-ES" sz="2000" dirty="0">
                <a:latin typeface="Arial" pitchFamily="34" charset="0"/>
                <a:cs typeface="Arial" pitchFamily="34" charset="0"/>
              </a:endParaRPr>
            </a:p>
            <a:p>
              <a:pPr algn="just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2000" dirty="0" smtClean="0">
                  <a:latin typeface="Arial" pitchFamily="34" charset="0"/>
                  <a:cs typeface="Arial" pitchFamily="34" charset="0"/>
                </a:rPr>
                <a:t>Reglamento </a:t>
              </a:r>
              <a:r>
                <a:rPr lang="es-ES" sz="2000" dirty="0">
                  <a:latin typeface="Arial" pitchFamily="34" charset="0"/>
                  <a:cs typeface="Arial" pitchFamily="34" charset="0"/>
                </a:rPr>
                <a:t>General de la LCASP</a:t>
              </a:r>
            </a:p>
            <a:p>
              <a:pPr algn="just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2000" dirty="0">
                  <a:latin typeface="Arial" pitchFamily="34" charset="0"/>
                  <a:cs typeface="Arial" pitchFamily="34" charset="0"/>
                </a:rPr>
                <a:t>NTCI</a:t>
              </a:r>
            </a:p>
          </p:txBody>
        </p:sp>
      </p:grpSp>
      <p:pic>
        <p:nvPicPr>
          <p:cNvPr id="15366" name="14 Imagen" descr="http://www.ciespal.net/ciespal/images/docu/2012/base%20leg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636839"/>
            <a:ext cx="2376066" cy="1718688"/>
          </a:xfrm>
          <a:prstGeom prst="rect">
            <a:avLst/>
          </a:prstGeom>
          <a:ln/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10" name="0 Imagen" descr="topPapeleria_2017.wm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28" y="157640"/>
            <a:ext cx="7381875" cy="803910"/>
          </a:xfrm>
          <a:prstGeom prst="rect">
            <a:avLst/>
          </a:prstGeom>
        </p:spPr>
      </p:pic>
      <p:pic>
        <p:nvPicPr>
          <p:cNvPr id="11" name="0 Imagen" descr="esquinaPapeleria_2015.wmf"/>
          <p:cNvPicPr/>
          <p:nvPr/>
        </p:nvPicPr>
        <p:blipFill>
          <a:blip r:embed="rId5"/>
          <a:stretch>
            <a:fillRect/>
          </a:stretch>
        </p:blipFill>
        <p:spPr>
          <a:xfrm>
            <a:off x="179512" y="5982543"/>
            <a:ext cx="1482725" cy="75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10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066B-09FE-44B3-99A7-71B8C0D8B924}" type="slidenum">
              <a:rPr lang="es-ES" smtClean="0"/>
              <a:t>4</a:t>
            </a:fld>
            <a:endParaRPr lang="es-ES"/>
          </a:p>
        </p:txBody>
      </p:sp>
      <p:pic>
        <p:nvPicPr>
          <p:cNvPr id="6" name="0 Imagen" descr="esquinaPapeleria_2015.wmf"/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5982543"/>
            <a:ext cx="1482725" cy="758825"/>
          </a:xfrm>
          <a:prstGeom prst="rect">
            <a:avLst/>
          </a:prstGeom>
        </p:spPr>
      </p:pic>
      <p:pic>
        <p:nvPicPr>
          <p:cNvPr id="7" name="0 Imagen" descr="topPapeleria_2017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619" y="188640"/>
            <a:ext cx="7381875" cy="803910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>
            <a:off x="395536" y="1484783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s-MX" sz="3600" b="1" dirty="0">
                <a:latin typeface="Book Antiqua" pitchFamily="18" charset="0"/>
                <a:ea typeface="+mj-ea"/>
                <a:cs typeface="+mj-cs"/>
              </a:rPr>
              <a:t>La Administración de Contratos.</a:t>
            </a:r>
          </a:p>
          <a:p>
            <a:pPr algn="just"/>
            <a:endParaRPr lang="es-MX" sz="2000" dirty="0">
              <a:latin typeface="Book Antiqua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1600" dirty="0">
                <a:latin typeface="Book Antiqua" pitchFamily="18" charset="0"/>
              </a:rPr>
              <a:t>E</a:t>
            </a:r>
            <a:r>
              <a:rPr lang="es-ES" sz="1600" dirty="0" smtClean="0">
                <a:latin typeface="Book Antiqua" pitchFamily="18" charset="0"/>
              </a:rPr>
              <a:t>s </a:t>
            </a:r>
            <a:r>
              <a:rPr lang="es-ES" sz="1600" dirty="0">
                <a:latin typeface="Book Antiqua" pitchFamily="18" charset="0"/>
              </a:rPr>
              <a:t>un aspecto muy sensible dentro del proceso de la </a:t>
            </a:r>
            <a:r>
              <a:rPr lang="es-ES" sz="1600" dirty="0" smtClean="0">
                <a:latin typeface="Book Antiqua" pitchFamily="18" charset="0"/>
              </a:rPr>
              <a:t>contratación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ES" sz="1600" dirty="0">
              <a:latin typeface="Book Antiqua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1600" dirty="0" smtClean="0">
                <a:latin typeface="Book Antiqua" pitchFamily="18" charset="0"/>
              </a:rPr>
              <a:t> En la practica pueden surgir: Modificaciones de los plazos, alcances, costo y calidad.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ES" sz="1600" dirty="0" smtClean="0">
              <a:latin typeface="Book Antiqua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1600" dirty="0" smtClean="0">
                <a:latin typeface="Book Antiqua" pitchFamily="18" charset="0"/>
              </a:rPr>
              <a:t>Algunas </a:t>
            </a:r>
            <a:r>
              <a:rPr lang="es-ES" sz="1600" dirty="0">
                <a:latin typeface="Book Antiqua" pitchFamily="18" charset="0"/>
              </a:rPr>
              <a:t>de las razones que generan estas </a:t>
            </a:r>
            <a:r>
              <a:rPr lang="es-ES" sz="1600" dirty="0" smtClean="0">
                <a:latin typeface="Book Antiqua" pitchFamily="18" charset="0"/>
              </a:rPr>
              <a:t>situaciones: </a:t>
            </a:r>
            <a:r>
              <a:rPr lang="es-ES" sz="1600" dirty="0" smtClean="0">
                <a:solidFill>
                  <a:prstClr val="black"/>
                </a:solidFill>
                <a:latin typeface="Book Antiqua" pitchFamily="18" charset="0"/>
              </a:rPr>
              <a:t>provocados por inconsistencia </a:t>
            </a:r>
            <a:r>
              <a:rPr lang="es-ES" sz="1600" dirty="0">
                <a:solidFill>
                  <a:prstClr val="black"/>
                </a:solidFill>
                <a:latin typeface="Book Antiqua" pitchFamily="18" charset="0"/>
              </a:rPr>
              <a:t>en los estudios </a:t>
            </a:r>
            <a:r>
              <a:rPr lang="es-ES" sz="1600" dirty="0" smtClean="0">
                <a:solidFill>
                  <a:prstClr val="black"/>
                </a:solidFill>
                <a:latin typeface="Book Antiqua" pitchFamily="18" charset="0"/>
              </a:rPr>
              <a:t>previos, una </a:t>
            </a:r>
            <a:r>
              <a:rPr lang="es-ES" sz="1600" dirty="0">
                <a:solidFill>
                  <a:prstClr val="black"/>
                </a:solidFill>
                <a:latin typeface="Book Antiqua" pitchFamily="18" charset="0"/>
              </a:rPr>
              <a:t>memoria de cálculo incompleta, precios desactualizados, especificaciones técnicas sin vigencia </a:t>
            </a:r>
            <a:r>
              <a:rPr lang="es-ES" sz="1600" dirty="0" smtClean="0">
                <a:solidFill>
                  <a:prstClr val="black"/>
                </a:solidFill>
                <a:latin typeface="Book Antiqua" pitchFamily="18" charset="0"/>
              </a:rPr>
              <a:t>tecnológica, </a:t>
            </a:r>
            <a:r>
              <a:rPr lang="es-ES" sz="1600" dirty="0">
                <a:solidFill>
                  <a:prstClr val="black"/>
                </a:solidFill>
                <a:latin typeface="Book Antiqua" pitchFamily="18" charset="0"/>
              </a:rPr>
              <a:t>que impacta la ejecución y por ende el incumplimiento </a:t>
            </a:r>
            <a:r>
              <a:rPr lang="es-ES" sz="1600" dirty="0" smtClean="0">
                <a:solidFill>
                  <a:prstClr val="black"/>
                </a:solidFill>
                <a:latin typeface="Book Antiqua" pitchFamily="18" charset="0"/>
              </a:rPr>
              <a:t>contractual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ES" sz="1600" dirty="0">
              <a:solidFill>
                <a:prstClr val="black"/>
              </a:solidFill>
              <a:latin typeface="Book Antiqua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1600" dirty="0">
                <a:latin typeface="Book Antiqua" pitchFamily="18" charset="0"/>
              </a:rPr>
              <a:t>N</a:t>
            </a:r>
            <a:r>
              <a:rPr lang="es-ES" sz="1600" dirty="0" smtClean="0">
                <a:latin typeface="Book Antiqua" pitchFamily="18" charset="0"/>
              </a:rPr>
              <a:t>o </a:t>
            </a:r>
            <a:r>
              <a:rPr lang="es-ES" sz="1600" dirty="0">
                <a:latin typeface="Book Antiqua" pitchFamily="18" charset="0"/>
              </a:rPr>
              <a:t>obstante también el contratista o proveedor contribuye en muchos casos a que la administración del contrato se distorsione porque se demora en la entrega de los bienes abandona la obra por atender otros proyectos, o recae en subcontratación. </a:t>
            </a:r>
            <a:endParaRPr lang="es-ES" sz="1600" dirty="0" smtClean="0">
              <a:latin typeface="Book Antiqua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ES" sz="1600" dirty="0">
              <a:latin typeface="Book Antiqua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1600" dirty="0" smtClean="0">
                <a:latin typeface="Book Antiqua" pitchFamily="18" charset="0"/>
              </a:rPr>
              <a:t>Al </a:t>
            </a:r>
            <a:r>
              <a:rPr lang="es-ES" sz="1600" dirty="0">
                <a:latin typeface="Book Antiqua" pitchFamily="18" charset="0"/>
              </a:rPr>
              <a:t>final esto ocasiona órdenes de cambio, ejecuciones de garantías, adendas de contrato y variación del monto original</a:t>
            </a:r>
            <a:r>
              <a:rPr lang="es-ES" sz="2000" dirty="0">
                <a:latin typeface="Book Antiqua" pitchFamily="18" charset="0"/>
              </a:rPr>
              <a:t>.</a:t>
            </a:r>
          </a:p>
          <a:p>
            <a:pPr algn="just"/>
            <a:endParaRPr lang="es-NI" sz="20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608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2163" y="1052513"/>
            <a:ext cx="8351837" cy="1139825"/>
          </a:xfrm>
        </p:spPr>
        <p:txBody>
          <a:bodyPr>
            <a:normAutofit fontScale="90000"/>
          </a:bodyPr>
          <a:lstStyle/>
          <a:p>
            <a:pPr lvl="0"/>
            <a:r>
              <a:rPr lang="es-ES" sz="3800" b="1" dirty="0" smtClean="0">
                <a:latin typeface="Book Antiqua" pitchFamily="18" charset="0"/>
              </a:rPr>
              <a:t> </a:t>
            </a:r>
            <a:br>
              <a:rPr lang="es-ES" sz="3800" b="1" dirty="0" smtClean="0">
                <a:latin typeface="Book Antiqua" pitchFamily="18" charset="0"/>
              </a:rPr>
            </a:br>
            <a:r>
              <a:rPr lang="es-MX" sz="4000" b="1" dirty="0" smtClean="0">
                <a:latin typeface="Book Antiqua" pitchFamily="18" charset="0"/>
              </a:rPr>
              <a:t>Buenas </a:t>
            </a:r>
            <a:r>
              <a:rPr lang="es-MX" sz="4000" b="1" dirty="0">
                <a:latin typeface="Book Antiqua" pitchFamily="18" charset="0"/>
              </a:rPr>
              <a:t>prácticas de seguimiento de contra</a:t>
            </a:r>
            <a:r>
              <a:rPr lang="es-MX" sz="3200" b="1" dirty="0">
                <a:latin typeface="Book Antiqua" pitchFamily="18" charset="0"/>
              </a:rPr>
              <a:t>tos:</a:t>
            </a:r>
            <a:r>
              <a:rPr lang="es-NI" sz="3200" b="1" dirty="0">
                <a:latin typeface="Book Antiqua" pitchFamily="18" charset="0"/>
              </a:rPr>
              <a:t/>
            </a:r>
            <a:br>
              <a:rPr lang="es-NI" sz="3200" b="1" dirty="0">
                <a:latin typeface="Book Antiqua" pitchFamily="18" charset="0"/>
              </a:rPr>
            </a:br>
            <a:endParaRPr lang="es-ES" sz="3200" b="1" dirty="0">
              <a:latin typeface="Book Antiqua" pitchFamily="18" charset="0"/>
            </a:endParaRP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447800" y="2273300"/>
            <a:ext cx="7696200" cy="32432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s-ES" sz="1700" dirty="0" smtClean="0">
                <a:latin typeface="Arial" charset="0"/>
                <a:cs typeface="Arial" charset="0"/>
              </a:rPr>
              <a:t>	</a:t>
            </a:r>
            <a:endParaRPr lang="es-ES" sz="2000" b="1" i="1" dirty="0" smtClean="0">
              <a:latin typeface="Arial" charset="0"/>
              <a:cs typeface="Arial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9" y="1857678"/>
            <a:ext cx="8352927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buFont typeface="Arial" pitchFamily="34" charset="0"/>
            </a:pPr>
            <a:endParaRPr lang="es-MX" sz="2000" b="1" dirty="0" smtClean="0">
              <a:latin typeface="Book Antiqua" pitchFamily="18" charset="0"/>
            </a:endParaRPr>
          </a:p>
          <a:p>
            <a:pPr lvl="0" algn="just">
              <a:spcBef>
                <a:spcPct val="20000"/>
              </a:spcBef>
              <a:buFont typeface="Arial" pitchFamily="34" charset="0"/>
            </a:pPr>
            <a:r>
              <a:rPr lang="es-MX" dirty="0">
                <a:solidFill>
                  <a:prstClr val="black"/>
                </a:solidFill>
                <a:latin typeface="Book Antiqua" pitchFamily="18" charset="0"/>
              </a:rPr>
              <a:t>1</a:t>
            </a:r>
            <a:r>
              <a:rPr lang="es-MX" b="1" dirty="0" smtClean="0">
                <a:latin typeface="Book Antiqua" pitchFamily="18" charset="0"/>
              </a:rPr>
              <a:t>-</a:t>
            </a:r>
            <a:r>
              <a:rPr lang="es-MX" dirty="0" smtClean="0">
                <a:latin typeface="Book Antiqua" pitchFamily="18" charset="0"/>
              </a:rPr>
              <a:t>El </a:t>
            </a:r>
            <a:r>
              <a:rPr lang="es-MX" dirty="0">
                <a:latin typeface="Book Antiqua" pitchFamily="18" charset="0"/>
              </a:rPr>
              <a:t>Gobierno de Reconciliación y Unidad Nacional ha conformado una comisión técnica nacional de seguimiento de los </a:t>
            </a:r>
            <a:r>
              <a:rPr lang="es-MX" dirty="0" smtClean="0">
                <a:latin typeface="Book Antiqua" pitchFamily="18" charset="0"/>
              </a:rPr>
              <a:t>programas y proyectos </a:t>
            </a:r>
            <a:r>
              <a:rPr lang="es-MX" dirty="0">
                <a:latin typeface="Book Antiqua" pitchFamily="18" charset="0"/>
              </a:rPr>
              <a:t>en el que la DGCE </a:t>
            </a:r>
            <a:r>
              <a:rPr lang="es-MX" dirty="0" smtClean="0">
                <a:latin typeface="Book Antiqua" pitchFamily="18" charset="0"/>
              </a:rPr>
              <a:t>forma parte.</a:t>
            </a:r>
          </a:p>
          <a:p>
            <a:pPr lvl="0" algn="just">
              <a:spcBef>
                <a:spcPct val="20000"/>
              </a:spcBef>
              <a:buFont typeface="Arial" pitchFamily="34" charset="0"/>
            </a:pPr>
            <a:endParaRPr lang="es-MX" dirty="0" smtClean="0">
              <a:latin typeface="Book Antiqua" pitchFamily="18" charset="0"/>
            </a:endParaRPr>
          </a:p>
          <a:p>
            <a:pPr lvl="0" algn="just">
              <a:spcBef>
                <a:spcPct val="20000"/>
              </a:spcBef>
              <a:buFont typeface="Arial" pitchFamily="34" charset="0"/>
            </a:pPr>
            <a:r>
              <a:rPr lang="es-MX" dirty="0">
                <a:solidFill>
                  <a:prstClr val="black"/>
                </a:solidFill>
                <a:latin typeface="Book Antiqua" pitchFamily="18" charset="0"/>
              </a:rPr>
              <a:t>2</a:t>
            </a:r>
            <a:r>
              <a:rPr lang="es-MX" b="1" dirty="0" smtClean="0">
                <a:latin typeface="Book Antiqua" pitchFamily="18" charset="0"/>
              </a:rPr>
              <a:t>-</a:t>
            </a:r>
            <a:r>
              <a:rPr lang="es-MX" dirty="0" smtClean="0">
                <a:latin typeface="Book Antiqua" pitchFamily="18" charset="0"/>
              </a:rPr>
              <a:t>La </a:t>
            </a:r>
            <a:r>
              <a:rPr lang="es-MX" dirty="0">
                <a:latin typeface="Book Antiqua" pitchFamily="18" charset="0"/>
              </a:rPr>
              <a:t>DGCE  </a:t>
            </a:r>
            <a:r>
              <a:rPr lang="es-MX" dirty="0" smtClean="0">
                <a:latin typeface="Book Antiqua" pitchFamily="18" charset="0"/>
              </a:rPr>
              <a:t>presta asistencia técnica y capacitación a las entidades del Sector </a:t>
            </a:r>
            <a:r>
              <a:rPr lang="es-MX" dirty="0">
                <a:latin typeface="Book Antiqua" pitchFamily="18" charset="0"/>
              </a:rPr>
              <a:t>p</a:t>
            </a:r>
            <a:r>
              <a:rPr lang="es-MX" dirty="0" smtClean="0">
                <a:latin typeface="Book Antiqua" pitchFamily="18" charset="0"/>
              </a:rPr>
              <a:t>ublico y Municipal  y prioriza  el tema de Gestión de Contratos.</a:t>
            </a:r>
          </a:p>
          <a:p>
            <a:pPr lvl="0" algn="just">
              <a:spcBef>
                <a:spcPct val="20000"/>
              </a:spcBef>
              <a:buFont typeface="Arial" pitchFamily="34" charset="0"/>
            </a:pPr>
            <a:r>
              <a:rPr lang="es-MX" dirty="0" smtClean="0">
                <a:latin typeface="Book Antiqua" pitchFamily="18" charset="0"/>
              </a:rPr>
              <a:t> </a:t>
            </a:r>
          </a:p>
          <a:p>
            <a:pPr lvl="0" algn="just">
              <a:spcBef>
                <a:spcPct val="20000"/>
              </a:spcBef>
              <a:buFont typeface="Arial" pitchFamily="34" charset="0"/>
            </a:pPr>
            <a:r>
              <a:rPr lang="es-MX" dirty="0" smtClean="0">
                <a:solidFill>
                  <a:prstClr val="black"/>
                </a:solidFill>
                <a:latin typeface="Book Antiqua" pitchFamily="18" charset="0"/>
              </a:rPr>
              <a:t>3-La </a:t>
            </a:r>
            <a:r>
              <a:rPr lang="es-MX" dirty="0">
                <a:solidFill>
                  <a:prstClr val="black"/>
                </a:solidFill>
                <a:latin typeface="Book Antiqua" pitchFamily="18" charset="0"/>
              </a:rPr>
              <a:t>asistencia técnica </a:t>
            </a:r>
            <a:r>
              <a:rPr lang="es-MX" dirty="0" smtClean="0">
                <a:solidFill>
                  <a:prstClr val="black"/>
                </a:solidFill>
                <a:latin typeface="Book Antiqua" pitchFamily="18" charset="0"/>
              </a:rPr>
              <a:t>y las capacitaciones se brindan in </a:t>
            </a:r>
            <a:r>
              <a:rPr lang="es-MX" dirty="0">
                <a:solidFill>
                  <a:prstClr val="black"/>
                </a:solidFill>
                <a:latin typeface="Book Antiqua" pitchFamily="18" charset="0"/>
              </a:rPr>
              <a:t>situ</a:t>
            </a:r>
            <a:r>
              <a:rPr lang="es-MX" dirty="0" smtClean="0">
                <a:solidFill>
                  <a:prstClr val="black"/>
                </a:solidFill>
                <a:latin typeface="Book Antiqua" pitchFamily="18" charset="0"/>
              </a:rPr>
              <a:t>, o en el centro de capacitaciones de la DGCE. </a:t>
            </a:r>
            <a:endParaRPr lang="es-MX" dirty="0">
              <a:latin typeface="Book Antiqua" pitchFamily="18" charset="0"/>
            </a:endParaRPr>
          </a:p>
          <a:p>
            <a:pPr lvl="0" algn="just"/>
            <a:endParaRPr lang="es-NI" dirty="0"/>
          </a:p>
        </p:txBody>
      </p:sp>
      <p:pic>
        <p:nvPicPr>
          <p:cNvPr id="7" name="0 Imagen" descr="topPapeleria_2017.wm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28" y="157640"/>
            <a:ext cx="7381875" cy="803910"/>
          </a:xfrm>
          <a:prstGeom prst="rect">
            <a:avLst/>
          </a:prstGeom>
        </p:spPr>
      </p:pic>
      <p:pic>
        <p:nvPicPr>
          <p:cNvPr id="8" name="0 Imagen" descr="esquinaPapeleria_2015.wmf"/>
          <p:cNvPicPr/>
          <p:nvPr/>
        </p:nvPicPr>
        <p:blipFill>
          <a:blip r:embed="rId5"/>
          <a:stretch>
            <a:fillRect/>
          </a:stretch>
        </p:blipFill>
        <p:spPr>
          <a:xfrm>
            <a:off x="179512" y="5982543"/>
            <a:ext cx="1482725" cy="75882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825201"/>
            <a:ext cx="2771800" cy="2055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679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066B-09FE-44B3-99A7-71B8C0D8B924}" type="slidenum">
              <a:rPr lang="es-ES" smtClean="0"/>
              <a:t>6</a:t>
            </a:fld>
            <a:endParaRPr lang="es-ES"/>
          </a:p>
        </p:txBody>
      </p:sp>
      <p:pic>
        <p:nvPicPr>
          <p:cNvPr id="4" name="0 Imagen" descr="topPapeleria_2017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28" y="157640"/>
            <a:ext cx="7381875" cy="803910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395535" y="1124745"/>
            <a:ext cx="7778867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3200" b="1" i="1" dirty="0" smtClean="0"/>
              <a:t>Desafíos :</a:t>
            </a:r>
          </a:p>
          <a:p>
            <a:pPr lvl="0" algn="ctr"/>
            <a:endParaRPr lang="es-MX" sz="2000" b="1" i="1" dirty="0"/>
          </a:p>
          <a:p>
            <a:pPr lvl="0" algn="ctr"/>
            <a:endParaRPr lang="es-NI" sz="2000" dirty="0"/>
          </a:p>
          <a:p>
            <a:pPr algn="just"/>
            <a:r>
              <a:rPr lang="es-MX" sz="2000" dirty="0" smtClean="0">
                <a:latin typeface="Book Antiqua" pitchFamily="18" charset="0"/>
              </a:rPr>
              <a:t>1-Incidir de una manera mas activas en la mejora de la planificación y la gestión de contratos en las entidades del </a:t>
            </a:r>
            <a:r>
              <a:rPr lang="es-MX" sz="2000" dirty="0">
                <a:latin typeface="Book Antiqua" pitchFamily="18" charset="0"/>
              </a:rPr>
              <a:t>S</a:t>
            </a:r>
            <a:r>
              <a:rPr lang="es-MX" sz="2000" dirty="0" smtClean="0">
                <a:latin typeface="Book Antiqua" pitchFamily="18" charset="0"/>
              </a:rPr>
              <a:t>ector Publico y Municipal.</a:t>
            </a:r>
          </a:p>
          <a:p>
            <a:pPr algn="just"/>
            <a:endParaRPr lang="es-MX" sz="2000" dirty="0" smtClean="0">
              <a:latin typeface="Book Antiqua" pitchFamily="18" charset="0"/>
            </a:endParaRPr>
          </a:p>
          <a:p>
            <a:pPr algn="just"/>
            <a:r>
              <a:rPr lang="es-MX" sz="2000" dirty="0" smtClean="0">
                <a:latin typeface="Book Antiqua" pitchFamily="18" charset="0"/>
              </a:rPr>
              <a:t>2- Hacer usos de las </a:t>
            </a:r>
            <a:r>
              <a:rPr lang="es-MX" sz="2000" dirty="0" err="1" smtClean="0">
                <a:latin typeface="Book Antiqua" pitchFamily="18" charset="0"/>
              </a:rPr>
              <a:t>TICs</a:t>
            </a:r>
            <a:r>
              <a:rPr lang="es-MX" sz="2000" dirty="0" smtClean="0">
                <a:latin typeface="Book Antiqua" pitchFamily="18" charset="0"/>
              </a:rPr>
              <a:t> de manera eficiente incorporando a nuestra plataforma electrónica los datos del Contrato y la trasnsaccionalidad. </a:t>
            </a:r>
            <a:r>
              <a:rPr lang="es-MX" sz="2000" dirty="0">
                <a:latin typeface="Book Antiqua" pitchFamily="18" charset="0"/>
              </a:rPr>
              <a:t> </a:t>
            </a:r>
            <a:endParaRPr lang="es-MX" sz="2000" dirty="0" smtClean="0">
              <a:latin typeface="Book Antiqua" pitchFamily="18" charset="0"/>
            </a:endParaRPr>
          </a:p>
          <a:p>
            <a:pPr algn="just"/>
            <a:endParaRPr lang="es-MX" sz="2000" dirty="0" smtClean="0">
              <a:latin typeface="Book Antiqua" pitchFamily="18" charset="0"/>
            </a:endParaRPr>
          </a:p>
          <a:p>
            <a:pPr algn="just"/>
            <a:r>
              <a:rPr lang="es-MX" sz="2000" dirty="0" smtClean="0">
                <a:latin typeface="Book Antiqua" pitchFamily="18" charset="0"/>
              </a:rPr>
              <a:t>3- Incorporar nuevos criterios en las contrataciones publicas (CPS y Mejor valor por Dinero).</a:t>
            </a:r>
            <a:endParaRPr lang="es-MX" sz="2000" dirty="0">
              <a:latin typeface="Book Antiqua" pitchFamily="18" charset="0"/>
            </a:endParaRPr>
          </a:p>
          <a:p>
            <a:pPr algn="just"/>
            <a:endParaRPr lang="es-NI" sz="2000" dirty="0">
              <a:latin typeface="Book Antiqua" pitchFamily="18" charset="0"/>
            </a:endParaRPr>
          </a:p>
        </p:txBody>
      </p:sp>
      <p:pic>
        <p:nvPicPr>
          <p:cNvPr id="6" name="0 Imagen" descr="esquinaPapeleria_2015.wmf"/>
          <p:cNvPicPr/>
          <p:nvPr/>
        </p:nvPicPr>
        <p:blipFill>
          <a:blip r:embed="rId3"/>
          <a:stretch>
            <a:fillRect/>
          </a:stretch>
        </p:blipFill>
        <p:spPr>
          <a:xfrm>
            <a:off x="179512" y="5982543"/>
            <a:ext cx="1482725" cy="758825"/>
          </a:xfrm>
          <a:prstGeom prst="rect">
            <a:avLst/>
          </a:prstGeom>
        </p:spPr>
      </p:pic>
      <p:pic>
        <p:nvPicPr>
          <p:cNvPr id="7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124744"/>
            <a:ext cx="2524814" cy="116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841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 fontScale="90000"/>
          </a:bodyPr>
          <a:lstStyle/>
          <a:p>
            <a:pPr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s-MX" sz="2000" b="1" i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s-MX" sz="2000" b="1" i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s-MX" sz="2000" b="1" i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s-MX" sz="2000" b="1" i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s-MX" sz="2000" b="1" i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s-MX" sz="2000" b="1" i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s-MX" sz="2000" b="1" i="1" dirty="0" smtClean="0">
                <a:solidFill>
                  <a:prstClr val="black"/>
                </a:solidFill>
                <a:ea typeface="+mn-ea"/>
                <a:cs typeface="+mn-cs"/>
              </a:rPr>
              <a:t>Si </a:t>
            </a:r>
            <a:r>
              <a:rPr lang="es-MX" sz="2000" b="1" i="1" dirty="0">
                <a:solidFill>
                  <a:prstClr val="black"/>
                </a:solidFill>
                <a:ea typeface="+mn-ea"/>
                <a:cs typeface="+mn-cs"/>
              </a:rPr>
              <a:t>hay alguna experiencia regional o internacional que sería importante conocer en esta materia</a:t>
            </a:r>
            <a:r>
              <a:rPr lang="es-MX" sz="2000" b="1" i="1" dirty="0" smtClean="0">
                <a:solidFill>
                  <a:prstClr val="black"/>
                </a:solidFill>
                <a:ea typeface="+mn-ea"/>
                <a:cs typeface="+mn-cs"/>
              </a:rPr>
              <a:t>.</a:t>
            </a:r>
            <a:r>
              <a:rPr lang="es-NI" sz="3200" b="1" i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s-NI" sz="3200" b="1" i="1" dirty="0">
                <a:solidFill>
                  <a:prstClr val="black"/>
                </a:solidFill>
                <a:ea typeface="+mn-ea"/>
                <a:cs typeface="+mn-cs"/>
              </a:rPr>
            </a:br>
            <a:endParaRPr lang="es-NI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2060848"/>
            <a:ext cx="8003232" cy="4065315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2000" dirty="0" smtClean="0">
                <a:latin typeface="Book Antiqua" pitchFamily="18" charset="0"/>
              </a:rPr>
              <a:t>Conocemos que Colombia </a:t>
            </a:r>
            <a:r>
              <a:rPr lang="es-MX" sz="2000" dirty="0">
                <a:latin typeface="Book Antiqua" pitchFamily="18" charset="0"/>
              </a:rPr>
              <a:t>y Ecuador cuentan con manuales para seguimiento de contratos y evaluación al contratista, e incluye un manual para supervisión. </a:t>
            </a:r>
            <a:endParaRPr lang="es-NI" sz="2000" dirty="0">
              <a:latin typeface="Book Antiqua" pitchFamily="18" charset="0"/>
            </a:endParaRPr>
          </a:p>
          <a:p>
            <a:endParaRPr lang="es-NI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066B-09FE-44B3-99A7-71B8C0D8B924}" type="slidenum">
              <a:rPr lang="es-ES" smtClean="0"/>
              <a:t>7</a:t>
            </a:fld>
            <a:endParaRPr lang="es-ES"/>
          </a:p>
        </p:txBody>
      </p:sp>
      <p:pic>
        <p:nvPicPr>
          <p:cNvPr id="5" name="0 Imagen" descr="topPapeleria_2017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30774"/>
            <a:ext cx="7381875" cy="803910"/>
          </a:xfrm>
          <a:prstGeom prst="rect">
            <a:avLst/>
          </a:prstGeom>
        </p:spPr>
      </p:pic>
      <p:pic>
        <p:nvPicPr>
          <p:cNvPr id="6" name="0 Imagen" descr="esquinaPapeleria_2015.wmf"/>
          <p:cNvPicPr/>
          <p:nvPr/>
        </p:nvPicPr>
        <p:blipFill>
          <a:blip r:embed="rId3"/>
          <a:stretch>
            <a:fillRect/>
          </a:stretch>
        </p:blipFill>
        <p:spPr>
          <a:xfrm>
            <a:off x="179512" y="5982543"/>
            <a:ext cx="1482725" cy="75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142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979712" y="1800142"/>
            <a:ext cx="6551612" cy="36450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ES" sz="1400" b="1" dirty="0" smtClean="0"/>
              <a:t>“Se entiende </a:t>
            </a:r>
            <a:r>
              <a:rPr lang="es-ES" sz="1400" dirty="0" smtClean="0"/>
              <a:t>como todas las acciones entre el Dueño y el Contratista desde la adjudicación hasta la terminación y aceptación de las obras, o entrega de  bienes, o hasta que el contrato haya sido terminado, los pagos realizados y las disputas resueltas.”</a:t>
            </a:r>
          </a:p>
          <a:p>
            <a:pPr algn="just">
              <a:defRPr/>
            </a:pPr>
            <a:endParaRPr lang="es-ES" sz="1400" dirty="0"/>
          </a:p>
          <a:p>
            <a:pPr algn="just">
              <a:defRPr/>
            </a:pPr>
            <a:endParaRPr lang="es-ES" sz="1400" dirty="0" smtClean="0"/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es-ES" sz="1400" dirty="0" smtClean="0"/>
              <a:t>Conforma el equipo de Administración del Contrato 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es-ES" sz="1400" dirty="0" smtClean="0"/>
              <a:t>Realizar visitas de Campos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es-ES" sz="1400" dirty="0" smtClean="0"/>
              <a:t>Monitorear el cumplimiento del cronograma físico y financiero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es-ES" sz="1400" dirty="0" smtClean="0"/>
              <a:t>Dar seguimiento a la Matriz de Riesgo para Mitigarlos 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es-ES" sz="1400" dirty="0" smtClean="0"/>
              <a:t>Definir los principales  hitos 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es-ES" sz="1400" dirty="0" smtClean="0"/>
              <a:t>Realizar reuniones de seguimiento y control 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es-ES" sz="1400" dirty="0" smtClean="0"/>
              <a:t>Evaluar la ejecución y cerrarlo 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es-ES" sz="1400" dirty="0" smtClean="0"/>
              <a:t>Sostenibilidad y santificación ciudadana 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es-ES" sz="1400" dirty="0" smtClean="0"/>
          </a:p>
          <a:p>
            <a:pPr algn="just">
              <a:defRPr/>
            </a:pPr>
            <a:endParaRPr lang="es-ES" sz="1400" dirty="0"/>
          </a:p>
        </p:txBody>
      </p:sp>
      <p:sp>
        <p:nvSpPr>
          <p:cNvPr id="2" name="1 Rectángulo"/>
          <p:cNvSpPr/>
          <p:nvPr/>
        </p:nvSpPr>
        <p:spPr>
          <a:xfrm>
            <a:off x="3707904" y="908720"/>
            <a:ext cx="2664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s-ES" sz="2400" dirty="0">
                <a:latin typeface="Book Antiqua" pitchFamily="18" charset="0"/>
              </a:rPr>
              <a:t>Administración de Contratos</a:t>
            </a:r>
          </a:p>
        </p:txBody>
      </p:sp>
      <p:pic>
        <p:nvPicPr>
          <p:cNvPr id="17" name="0 Imagen" descr="topPapeleria_2017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28" y="157640"/>
            <a:ext cx="7381875" cy="803910"/>
          </a:xfrm>
          <a:prstGeom prst="rect">
            <a:avLst/>
          </a:prstGeom>
        </p:spPr>
      </p:pic>
      <p:pic>
        <p:nvPicPr>
          <p:cNvPr id="18" name="0 Imagen" descr="esquinaPapeleria_2015.wmf"/>
          <p:cNvPicPr/>
          <p:nvPr/>
        </p:nvPicPr>
        <p:blipFill>
          <a:blip r:embed="rId3"/>
          <a:stretch>
            <a:fillRect/>
          </a:stretch>
        </p:blipFill>
        <p:spPr>
          <a:xfrm>
            <a:off x="-44175" y="6083799"/>
            <a:ext cx="1482725" cy="758825"/>
          </a:xfrm>
          <a:prstGeom prst="rect">
            <a:avLst/>
          </a:prstGeom>
        </p:spPr>
      </p:pic>
      <p:pic>
        <p:nvPicPr>
          <p:cNvPr id="7" name="9 Imagen" descr="j0337036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2923"/>
            <a:ext cx="1285875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7602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066B-09FE-44B3-99A7-71B8C0D8B924}" type="slidenum">
              <a:rPr lang="es-ES" smtClean="0"/>
              <a:t>9</a:t>
            </a:fld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738346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899592" y="1700808"/>
            <a:ext cx="65527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b="1" dirty="0" smtClean="0">
                <a:ea typeface="Times New Roman" pitchFamily="18" charset="0"/>
                <a:cs typeface="Arial" charset="0"/>
              </a:rPr>
              <a:t>Temas  que podrían considerarse para  futuras Capacitaciones.</a:t>
            </a:r>
          </a:p>
          <a:p>
            <a:pPr algn="ctr">
              <a:defRPr/>
            </a:pPr>
            <a:endParaRPr lang="es-ES_tradnl" b="1" dirty="0">
              <a:ea typeface="Times New Roman" pitchFamily="18" charset="0"/>
              <a:cs typeface="Arial" charset="0"/>
            </a:endParaRPr>
          </a:p>
          <a:p>
            <a:pPr algn="ctr">
              <a:defRPr/>
            </a:pPr>
            <a:endParaRPr lang="es-ES_tradnl" b="1" dirty="0" smtClean="0">
              <a:ea typeface="Times New Roman" pitchFamily="18" charset="0"/>
              <a:cs typeface="Arial" charset="0"/>
            </a:endParaRPr>
          </a:p>
          <a:p>
            <a:pPr algn="ctr">
              <a:defRPr/>
            </a:pPr>
            <a:endParaRPr lang="es-ES_tradnl" b="1" dirty="0">
              <a:ea typeface="Times New Roman" pitchFamily="18" charset="0"/>
              <a:cs typeface="Arial" charset="0"/>
            </a:endParaRPr>
          </a:p>
          <a:p>
            <a:pPr indent="-285750">
              <a:buFont typeface="Wingdings" pitchFamily="2" charset="2"/>
              <a:buChar char="q"/>
              <a:defRPr/>
            </a:pPr>
            <a:r>
              <a:rPr lang="es-ES_tradnl" sz="2000" dirty="0">
                <a:latin typeface="Book Antiqua" pitchFamily="18" charset="0"/>
              </a:rPr>
              <a:t>Seguimiento y Control para la ejecución contractual </a:t>
            </a:r>
          </a:p>
          <a:p>
            <a:pPr indent="-285750">
              <a:buFont typeface="Wingdings" pitchFamily="2" charset="2"/>
              <a:buChar char="q"/>
              <a:defRPr/>
            </a:pPr>
            <a:r>
              <a:rPr lang="es-ES_tradnl" sz="2000" dirty="0" smtClean="0">
                <a:latin typeface="Book Antiqua" pitchFamily="18" charset="0"/>
              </a:rPr>
              <a:t>Como trabajar la ruta critica en la administración de Contratos.</a:t>
            </a:r>
          </a:p>
          <a:p>
            <a:pPr indent="-285750">
              <a:buFont typeface="Wingdings" pitchFamily="2" charset="2"/>
              <a:buChar char="q"/>
              <a:defRPr/>
            </a:pPr>
            <a:r>
              <a:rPr lang="es-ES_tradnl" sz="2000" dirty="0" smtClean="0">
                <a:latin typeface="Book Antiqua" pitchFamily="18" charset="0"/>
              </a:rPr>
              <a:t>El funcionamiento eficiente  del equipo administrador de Contrato.  </a:t>
            </a:r>
            <a:endParaRPr lang="es-ES_tradnl" sz="2000" dirty="0">
              <a:latin typeface="Book Antiqua" pitchFamily="18" charset="0"/>
            </a:endParaRPr>
          </a:p>
          <a:p>
            <a:pPr indent="-285750">
              <a:buFont typeface="Wingdings" pitchFamily="2" charset="2"/>
              <a:buChar char="q"/>
              <a:defRPr/>
            </a:pPr>
            <a:r>
              <a:rPr lang="es-ES_tradnl" sz="2000" dirty="0" smtClean="0">
                <a:latin typeface="Book Antiqua" pitchFamily="18" charset="0"/>
              </a:rPr>
              <a:t>La </a:t>
            </a:r>
            <a:r>
              <a:rPr lang="es-ES_tradnl" sz="2000" dirty="0">
                <a:latin typeface="Book Antiqua" pitchFamily="18" charset="0"/>
              </a:rPr>
              <a:t>M</a:t>
            </a:r>
            <a:r>
              <a:rPr lang="es-ES_tradnl" sz="2000" dirty="0" smtClean="0">
                <a:latin typeface="Book Antiqua" pitchFamily="18" charset="0"/>
              </a:rPr>
              <a:t>atriz de Riegos.</a:t>
            </a:r>
            <a:endParaRPr lang="es-ES" sz="2000" dirty="0">
              <a:latin typeface="Book Antiqua" pitchFamily="18" charset="0"/>
            </a:endParaRPr>
          </a:p>
        </p:txBody>
      </p:sp>
      <p:pic>
        <p:nvPicPr>
          <p:cNvPr id="5" name="0 Imagen" descr="esquinaPapeleria_2015.wmf"/>
          <p:cNvPicPr/>
          <p:nvPr/>
        </p:nvPicPr>
        <p:blipFill>
          <a:blip r:embed="rId3"/>
          <a:stretch>
            <a:fillRect/>
          </a:stretch>
        </p:blipFill>
        <p:spPr>
          <a:xfrm>
            <a:off x="179512" y="5982543"/>
            <a:ext cx="1482725" cy="758825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121696"/>
            <a:ext cx="2736304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2281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2373</TotalTime>
  <Words>529</Words>
  <Application>Microsoft Office PowerPoint</Application>
  <PresentationFormat>Presentación en pantalla (4:3)</PresentationFormat>
  <Paragraphs>85</Paragraphs>
  <Slides>10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El Estado y la Compra Publica.</vt:lpstr>
      <vt:lpstr>Presentación de PowerPoint</vt:lpstr>
      <vt:lpstr>Presentación de PowerPoint</vt:lpstr>
      <vt:lpstr>  Buenas prácticas de seguimiento de contratos: </vt:lpstr>
      <vt:lpstr>Presentación de PowerPoint</vt:lpstr>
      <vt:lpstr>   Si hay alguna experiencia regional o internacional que sería importante conocer en esta materia.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Aura Cruz</dc:creator>
  <cp:lastModifiedBy>Xochilth.Cruz</cp:lastModifiedBy>
  <cp:revision>252</cp:revision>
  <dcterms:created xsi:type="dcterms:W3CDTF">2013-11-04T20:15:59Z</dcterms:created>
  <dcterms:modified xsi:type="dcterms:W3CDTF">2017-04-25T21:17:58Z</dcterms:modified>
</cp:coreProperties>
</file>